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s/comment2.xml" ContentType="application/vnd.openxmlformats-officedocument.presentationml.comments+xml"/>
  <Override PartName="/ppt/slides/slide31.xml" ContentType="application/vnd.openxmlformats-officedocument.presentationml.slide+xml"/>
  <Override PartName="/ppt/comments/comment3.xml" ContentType="application/vnd.openxmlformats-officedocument.presentationml.comments+xml"/>
  <Override PartName="/ppt/slides/slide32.xml" ContentType="application/vnd.openxmlformats-officedocument.presentationml.slide+xml"/>
  <Override PartName="/ppt/comments/comment4.xml" ContentType="application/vnd.openxmlformats-officedocument.presentationml.comments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s/comment5.xml" ContentType="application/vnd.openxmlformats-officedocument.presentationml.comments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s/comment6.xml" ContentType="application/vnd.openxmlformats-officedocument.presentationml.comments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s/comment7.xml" ContentType="application/vnd.openxmlformats-officedocument.presentationml.comments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s/comment8.xml" ContentType="application/vnd.openxmlformats-officedocument.presentationml.comments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s/comment9.xml" ContentType="application/vnd.openxmlformats-officedocument.presentationml.comments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s/comment10.xml" ContentType="application/vnd.openxmlformats-officedocument.presentationml.comments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s/comment11.xml" ContentType="application/vnd.openxmlformats-officedocument.presentationml.comments+xml"/>
  <Override PartName="/ppt/slides/slide52.xml" ContentType="application/vnd.openxmlformats-officedocument.presentationml.slide+xml"/>
  <Override PartName="/ppt/comments/comment12.xml" ContentType="application/vnd.openxmlformats-officedocument.presentationml.comments+xml"/>
  <Override PartName="/ppt/slides/slide53.xml" ContentType="application/vnd.openxmlformats-officedocument.presentationml.slide+xml"/>
  <Override PartName="/ppt/comments/comment13.xml" ContentType="application/vnd.openxmlformats-officedocument.presentationml.comments+xml"/>
  <Override PartName="/ppt/slides/slide54.xml" ContentType="application/vnd.openxmlformats-officedocument.presentationml.slide+xml"/>
  <Override PartName="/ppt/comments/comment14.xml" ContentType="application/vnd.openxmlformats-officedocument.presentationml.comments+xml"/>
  <Override PartName="/ppt/slides/slide55.xml" ContentType="application/vnd.openxmlformats-officedocument.presentationml.slide+xml"/>
  <Override PartName="/ppt/comments/comment15.xml" ContentType="application/vnd.openxmlformats-officedocument.presentationml.comments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comments/comment16.xml" ContentType="application/vnd.openxmlformats-officedocument.presentationml.comments+xml"/>
  <Override PartName="/ppt/slides/slide58.xml" ContentType="application/vnd.openxmlformats-officedocument.presentationml.slide+xml"/>
  <Override PartName="/ppt/comments/comment17.xml" ContentType="application/vnd.openxmlformats-officedocument.presentationml.comments+xml"/>
  <Override PartName="/ppt/slides/slide59.xml" ContentType="application/vnd.openxmlformats-officedocument.presentationml.slide+xml"/>
  <Override PartName="/ppt/comments/comment18.xml" ContentType="application/vnd.openxmlformats-officedocument.presentationml.comments+xml"/>
  <Override PartName="/ppt/slides/slide60.xml" ContentType="application/vnd.openxmlformats-officedocument.presentationml.slide+xml"/>
  <Override PartName="/ppt/comments/comment19.xml" ContentType="application/vnd.openxmlformats-officedocument.presentationml.comments+xml"/>
  <Override PartName="/ppt/slides/slide61.xml" ContentType="application/vnd.openxmlformats-officedocument.presentationml.slide+xml"/>
  <Override PartName="/ppt/comments/comment20.xml" ContentType="application/vnd.openxmlformats-officedocument.presentationml.comments+xml"/>
  <Override PartName="/ppt/slides/slide62.xml" ContentType="application/vnd.openxmlformats-officedocument.presentationml.slide+xml"/>
  <Override PartName="/ppt/comments/comment21.xml" ContentType="application/vnd.openxmlformats-officedocument.presentationml.comments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40"/>
    <p:sldId id="287" r:id="rId42"/>
    <p:sldId id="288" r:id="rId44"/>
    <p:sldId id="289" r:id="rId45"/>
    <p:sldId id="290" r:id="rId46"/>
    <p:sldId id="291" r:id="rId47"/>
    <p:sldId id="292" r:id="rId48"/>
    <p:sldId id="293" r:id="rId50"/>
    <p:sldId id="294" r:id="rId51"/>
    <p:sldId id="295" r:id="rId53"/>
    <p:sldId id="296" r:id="rId54"/>
    <p:sldId id="297" r:id="rId56"/>
    <p:sldId id="298" r:id="rId57"/>
    <p:sldId id="299" r:id="rId58"/>
    <p:sldId id="300" r:id="rId60"/>
    <p:sldId id="301" r:id="rId61"/>
    <p:sldId id="302" r:id="rId63"/>
    <p:sldId id="303" r:id="rId64"/>
    <p:sldId id="304" r:id="rId66"/>
    <p:sldId id="305" r:id="rId67"/>
    <p:sldId id="306" r:id="rId68"/>
    <p:sldId id="307" r:id="rId70"/>
    <p:sldId id="308" r:id="rId72"/>
    <p:sldId id="309" r:id="rId74"/>
    <p:sldId id="310" r:id="rId76"/>
    <p:sldId id="311" r:id="rId78"/>
    <p:sldId id="312" r:id="rId79"/>
    <p:sldId id="313" r:id="rId81"/>
    <p:sldId id="314" r:id="rId83"/>
    <p:sldId id="315" r:id="rId85"/>
    <p:sldId id="316" r:id="rId87"/>
    <p:sldId id="317" r:id="rId89"/>
    <p:sldId id="318" r:id="rId91"/>
    <p:sldId id="319" r:id="rId92"/>
    <p:sldId id="320" r:id="rId93"/>
    <p:sldId id="321" r:id="rId94"/>
    <p:sldId id="322" r:id="rId95"/>
    <p:sldId id="323" r:id="rId9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1pPr>
    <a:lvl2pPr marL="0" marR="0" indent="457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2pPr>
    <a:lvl3pPr marL="0" marR="0" indent="914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3pPr>
    <a:lvl4pPr marL="0" marR="0" indent="1371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4pPr>
    <a:lvl5pPr marL="0" marR="0" indent="18288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5pPr>
    <a:lvl6pPr marL="0" marR="0" indent="22860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6pPr>
    <a:lvl7pPr marL="0" marR="0" indent="27432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7pPr>
    <a:lvl8pPr marL="0" marR="0" indent="32004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8pPr>
    <a:lvl9pPr marL="0" marR="0" indent="3657600" algn="l" defTabSz="355600" rtl="0" fontAlgn="auto" latinLnBrk="0" hangingPunct="0">
      <a:lnSpc>
        <a:spcPct val="15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50" strike="noStrike" sz="50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국하현" initials="국" lastIdx="2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comments" Target="comments/comment1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comments" Target="comments/comment2.xml"/><Relationship Id="rId40" Type="http://schemas.openxmlformats.org/officeDocument/2006/relationships/slide" Target="slides/slide31.xml"/><Relationship Id="rId41" Type="http://schemas.openxmlformats.org/officeDocument/2006/relationships/comments" Target="comments/comment3.xml"/><Relationship Id="rId42" Type="http://schemas.openxmlformats.org/officeDocument/2006/relationships/slide" Target="slides/slide32.xml"/><Relationship Id="rId43" Type="http://schemas.openxmlformats.org/officeDocument/2006/relationships/comments" Target="comments/comment4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comments" Target="comments/comment5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comments" Target="comments/comment6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comments" Target="comments/comment7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comments" Target="comments/comment8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comments" Target="comments/comment9.xml"/><Relationship Id="rId63" Type="http://schemas.openxmlformats.org/officeDocument/2006/relationships/slide" Target="slides/slide47.xml"/><Relationship Id="rId64" Type="http://schemas.openxmlformats.org/officeDocument/2006/relationships/slide" Target="slides/slide48.xml"/><Relationship Id="rId65" Type="http://schemas.openxmlformats.org/officeDocument/2006/relationships/comments" Target="comments/comment10.xml"/><Relationship Id="rId66" Type="http://schemas.openxmlformats.org/officeDocument/2006/relationships/slide" Target="slides/slide49.xml"/><Relationship Id="rId67" Type="http://schemas.openxmlformats.org/officeDocument/2006/relationships/slide" Target="slides/slide50.xml"/><Relationship Id="rId68" Type="http://schemas.openxmlformats.org/officeDocument/2006/relationships/slide" Target="slides/slide51.xml"/><Relationship Id="rId69" Type="http://schemas.openxmlformats.org/officeDocument/2006/relationships/comments" Target="comments/comment11.xml"/><Relationship Id="rId70" Type="http://schemas.openxmlformats.org/officeDocument/2006/relationships/slide" Target="slides/slide52.xml"/><Relationship Id="rId71" Type="http://schemas.openxmlformats.org/officeDocument/2006/relationships/comments" Target="comments/comment12.xml"/><Relationship Id="rId72" Type="http://schemas.openxmlformats.org/officeDocument/2006/relationships/slide" Target="slides/slide53.xml"/><Relationship Id="rId73" Type="http://schemas.openxmlformats.org/officeDocument/2006/relationships/comments" Target="comments/comment13.xml"/><Relationship Id="rId74" Type="http://schemas.openxmlformats.org/officeDocument/2006/relationships/slide" Target="slides/slide54.xml"/><Relationship Id="rId75" Type="http://schemas.openxmlformats.org/officeDocument/2006/relationships/comments" Target="comments/comment14.xml"/><Relationship Id="rId76" Type="http://schemas.openxmlformats.org/officeDocument/2006/relationships/slide" Target="slides/slide55.xml"/><Relationship Id="rId77" Type="http://schemas.openxmlformats.org/officeDocument/2006/relationships/comments" Target="comments/comment15.xml"/><Relationship Id="rId78" Type="http://schemas.openxmlformats.org/officeDocument/2006/relationships/slide" Target="slides/slide56.xml"/><Relationship Id="rId79" Type="http://schemas.openxmlformats.org/officeDocument/2006/relationships/slide" Target="slides/slide57.xml"/><Relationship Id="rId80" Type="http://schemas.openxmlformats.org/officeDocument/2006/relationships/comments" Target="comments/comment16.xml"/><Relationship Id="rId81" Type="http://schemas.openxmlformats.org/officeDocument/2006/relationships/slide" Target="slides/slide58.xml"/><Relationship Id="rId82" Type="http://schemas.openxmlformats.org/officeDocument/2006/relationships/comments" Target="comments/comment17.xml"/><Relationship Id="rId83" Type="http://schemas.openxmlformats.org/officeDocument/2006/relationships/slide" Target="slides/slide59.xml"/><Relationship Id="rId84" Type="http://schemas.openxmlformats.org/officeDocument/2006/relationships/comments" Target="comments/comment18.xml"/><Relationship Id="rId85" Type="http://schemas.openxmlformats.org/officeDocument/2006/relationships/slide" Target="slides/slide60.xml"/><Relationship Id="rId86" Type="http://schemas.openxmlformats.org/officeDocument/2006/relationships/comments" Target="comments/comment19.xml"/><Relationship Id="rId87" Type="http://schemas.openxmlformats.org/officeDocument/2006/relationships/slide" Target="slides/slide61.xml"/><Relationship Id="rId88" Type="http://schemas.openxmlformats.org/officeDocument/2006/relationships/comments" Target="comments/comment20.xml"/><Relationship Id="rId89" Type="http://schemas.openxmlformats.org/officeDocument/2006/relationships/slide" Target="slides/slide62.xml"/><Relationship Id="rId90" Type="http://schemas.openxmlformats.org/officeDocument/2006/relationships/comments" Target="comments/comment21.xml"/><Relationship Id="rId91" Type="http://schemas.openxmlformats.org/officeDocument/2006/relationships/slide" Target="slides/slide63.xml"/><Relationship Id="rId92" Type="http://schemas.openxmlformats.org/officeDocument/2006/relationships/slide" Target="slides/slide64.xml"/><Relationship Id="rId93" Type="http://schemas.openxmlformats.org/officeDocument/2006/relationships/slide" Target="slides/slide65.xml"/><Relationship Id="rId94" Type="http://schemas.openxmlformats.org/officeDocument/2006/relationships/slide" Target="slides/slide66.xml"/><Relationship Id="rId95" Type="http://schemas.openxmlformats.org/officeDocument/2006/relationships/slide" Target="slides/slide67.xml"/><Relationship Id="rId96" Type="http://schemas.openxmlformats.org/officeDocument/2006/relationships/slide" Target="slides/slide68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0-15T21:11:31.865" idx="1">
    <p:pos x="8561" y="770"/>
    <p:text>내 소비 내역을 작성하고 나와 어울리는 금융 상품을 추천 받는다면?
=&gt; 가계부 + 카드 추천 == 슬기로운 소비 생활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09:24.559" idx="10">
    <p:pos x="11302" y="1118"/>
    <p:text>이미지 수정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14:01.774" idx="11">
    <p:pos x="9969" y="1300"/>
    <p:text>존재하는 카테고리 명 안내로 들어가는 수정 이미지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14:01.774" idx="12">
    <p:pos x="9969" y="1300"/>
    <p:text>존재하는 카테고리 명 안내로 들어가는 추가 이미지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15:56.118" idx="13">
    <p:pos x="10666" y="4451"/>
    <p:text>이미지 수정 고려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14:01.774" idx="14">
    <p:pos x="10848" y="4057"/>
    <p:text>존재하는 카테고리 명 안내로 들어가는 수정 이미지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14:01.774" idx="15">
    <p:pos x="10848" y="4057"/>
    <p:text>존재하는 카테고리 명 안내로 들어가는 추가 이미지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19:51.124" idx="16">
    <p:pos x="11848" y="2467"/>
    <p:text>페이징 유지 멘트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21:36.788" idx="17">
    <p:pos x="10909" y="4421"/>
    <p:text>css 수정 후 이미지 변경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22:56.770" idx="18">
    <p:pos x="10394" y="5314"/>
    <p:text>Css 수정 후 이미지 변경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25:26.829" idx="19">
    <p:pos x="11151" y="4042"/>
    <p:text>Css 수정 후 이미지 변경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1:23:15.817" idx="2">
    <p:pos x="10636" y="967"/>
    <p:text>이미지 수정 필요.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29:10.288" idx="20">
    <p:pos x="11348" y="2588"/>
    <p:text>수정 버튼 문의 수정으로 멘트 변경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29:10.288" idx="21">
    <p:pos x="11181" y="2133"/>
    <p:text>문의 수정 버튼 수정으로 멘트 변경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1:24:38.335" idx="3">
    <p:pos x="11378" y="1012"/>
    <p:text>이미지 수정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1:24:38.335" idx="4">
    <p:pos x="11378" y="1012"/>
    <p:text>이미지 수정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1:53:52.088" idx="5">
    <p:pos x="11424" y="1952"/>
    <p:text>디테일 페이지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1:34:23.545" idx="6">
    <p:pos x="11302" y="4072"/>
    <p:text>페이백 있는 데이터로 이미지 변경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1:36:17.812" idx="7">
    <p:pos x="6001" y="2406"/>
    <p:text>카드 추천 마이페이지 이미지로 변경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06:39.241" idx="8">
    <p:pos x="11545" y="2012"/>
    <p:text>이전 페이지로 이동 안내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11-13T22:06:39.241" idx="9">
    <p:pos x="11227" y="482"/>
    <p:text>이전 페이지로 이동 안내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주제</a:t>
            </a:r>
          </a:p>
        </p:txBody>
      </p:sp>
      <p:sp>
        <p:nvSpPr>
          <p:cNvPr id="16" name="위치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위치</a:t>
            </a:r>
          </a:p>
        </p:txBody>
      </p:sp>
      <p:sp>
        <p:nvSpPr>
          <p:cNvPr id="17" name="저자 및 날짜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pc="105" sz="3528"/>
            </a:lvl1pPr>
          </a:lstStyle>
          <a:p>
            <a:pPr/>
            <a:r>
              <a:t>저자 및 날짜</a:t>
            </a:r>
          </a:p>
        </p:txBody>
      </p:sp>
      <p:sp>
        <p:nvSpPr>
          <p:cNvPr id="18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19" name="본문 첫 번째 줄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전용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23" name="슬라이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2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의제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pc="105" sz="3528">
                <a:solidFill>
                  <a:srgbClr val="8AACB9"/>
                </a:solidFill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132" name="본문 첫 번째 줄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의제 제목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3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역서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4" name="사실 정보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pc="102" sz="3430">
                <a:solidFill>
                  <a:schemeClr val="accent1"/>
                </a:solidFill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7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7" name="본문 첫 번째 줄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6" name="분홍색 배경에 밝은 터키색 카세트테이프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7" name="노란색 배경 앞의 초록색 책장에 놓인 작은 복고풍 시계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8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6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3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20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b="0" spc="45" sz="4600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2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3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주제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주제</a:t>
            </a:r>
          </a:p>
        </p:txBody>
      </p:sp>
      <p:sp>
        <p:nvSpPr>
          <p:cNvPr id="29" name="위치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위치</a:t>
            </a:r>
          </a:p>
        </p:txBody>
      </p:sp>
      <p:sp>
        <p:nvSpPr>
          <p:cNvPr id="30" name="저자 및 날짜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pc="105" sz="352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" name="본문 첫 번째 줄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제목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9" name="슬라이드 제목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0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78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노란색 패턴 벽지 앞 빈티지 텔레비전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작은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90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큰 라이브 비디오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101" name="본문 첫 번째 줄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5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프레젠테이션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" name="슬라이드 번호"/>
          <p:cNvSpPr txBox="1"/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kuk0901/WingSpringBoot/blob/project-documents/%EB%8D%B0%EC%9D%B4%ED%84%B0%EB%AA%A8%EB%8D%B8%EB%A7%81/%EA%B0%9C%EB%85%90%EC%A0%81%EB%8D%B0%EC%9D%B4%ED%84%B0%EB%AA%A8%EB%8D%B8%EB%A7%81.md" TargetMode="External"/><Relationship Id="rId3" Type="http://schemas.openxmlformats.org/officeDocument/2006/relationships/hyperlink" Target="https://github.com/kuk0901/WingSpringBoot/blob/project-documents/%EB%8D%B0%EC%9D%B4%ED%84%B0%EB%AA%A8%EB%8D%B8%EB%A7%81/%EB%85%BC%EB%A6%AC%EC%A0%81%EB%8D%B0%EC%9D%B4%ED%84%B0%EB%AA%A8%EB%8D%B8%EB%A7%81.md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Relationship Id="rId3" Type="http://schemas.openxmlformats.org/officeDocument/2006/relationships/image" Target="../media/image6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3.xml"/><Relationship Id="rId3" Type="http://schemas.openxmlformats.org/officeDocument/2006/relationships/image" Target="../media/image6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4.xml"/><Relationship Id="rId3" Type="http://schemas.openxmlformats.org/officeDocument/2006/relationships/image" Target="../media/image6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5.xml"/><Relationship Id="rId3" Type="http://schemas.openxmlformats.org/officeDocument/2006/relationships/image" Target="../media/image6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6.xml"/><Relationship Id="rId3" Type="http://schemas.openxmlformats.org/officeDocument/2006/relationships/image" Target="../media/image6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7.xml"/><Relationship Id="rId3" Type="http://schemas.openxmlformats.org/officeDocument/2006/relationships/image" Target="../media/image6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8.xml"/><Relationship Id="rId3" Type="http://schemas.openxmlformats.org/officeDocument/2006/relationships/image" Target="../media/image7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9.xml"/><Relationship Id="rId3" Type="http://schemas.openxmlformats.org/officeDocument/2006/relationships/image" Target="../media/image7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0.xml"/><Relationship Id="rId3" Type="http://schemas.openxmlformats.org/officeDocument/2006/relationships/image" Target="../media/image7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1.xml"/><Relationship Id="rId3" Type="http://schemas.openxmlformats.org/officeDocument/2006/relationships/image" Target="../media/image7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2.xml"/><Relationship Id="rId3" Type="http://schemas.openxmlformats.org/officeDocument/2006/relationships/image" Target="../media/image7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3.xml"/><Relationship Id="rId3" Type="http://schemas.openxmlformats.org/officeDocument/2006/relationships/image" Target="../media/image7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4.xml"/><Relationship Id="rId3" Type="http://schemas.openxmlformats.org/officeDocument/2006/relationships/image" Target="../media/image7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5.xml"/><Relationship Id="rId3" Type="http://schemas.openxmlformats.org/officeDocument/2006/relationships/image" Target="../media/image7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6.xml"/><Relationship Id="rId3" Type="http://schemas.openxmlformats.org/officeDocument/2006/relationships/image" Target="../media/image8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7.xml"/><Relationship Id="rId3" Type="http://schemas.openxmlformats.org/officeDocument/2006/relationships/image" Target="../media/image8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8.xml"/><Relationship Id="rId3" Type="http://schemas.openxmlformats.org/officeDocument/2006/relationships/image" Target="../media/image8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omments" Target="../comments/comment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9.xml"/><Relationship Id="rId3" Type="http://schemas.openxmlformats.org/officeDocument/2006/relationships/image" Target="../media/image83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0.xml"/><Relationship Id="rId3" Type="http://schemas.openxmlformats.org/officeDocument/2006/relationships/image" Target="../media/image8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1.xml"/><Relationship Id="rId3" Type="http://schemas.openxmlformats.org/officeDocument/2006/relationships/image" Target="../media/image8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whooing.com/#main/insert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- 국하현…"/>
          <p:cNvSpPr txBox="1"/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pc="132" sz="4400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24" name="We are ing"/>
          <p:cNvSpPr txBox="1"/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i="1" spc="270" sz="9000" u="sng">
                <a:solidFill>
                  <a:schemeClr val="accent5">
                    <a:hueOff val="-33346"/>
                    <a:satOff val="-1804"/>
                    <a:lumOff val="23993"/>
                  </a:schemeClr>
                </a:solidFill>
              </a:defRPr>
            </a:lvl1pPr>
          </a:lstStyle>
          <a:p>
            <a:pPr/>
            <a:r>
              <a:t>We are ing</a:t>
            </a:r>
          </a:p>
        </p:txBody>
      </p:sp>
      <p:sp>
        <p:nvSpPr>
          <p:cNvPr id="22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cap="all" spc="344" sz="11500">
                <a:solidFill>
                  <a:srgbClr val="FFFFFF"/>
                </a:solidFill>
              </a:defRPr>
            </a:lvl1pPr>
          </a:lstStyle>
          <a:p>
            <a:pPr/>
            <a:r>
              <a:t>“WING_”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기획(1개월): 2024.09.19 ~ 2024.10.18…"/>
          <p:cNvSpPr txBox="1"/>
          <p:nvPr>
            <p:ph type="body" sz="half" idx="1"/>
          </p:nvPr>
        </p:nvSpPr>
        <p:spPr>
          <a:xfrm>
            <a:off x="1272517" y="3190613"/>
            <a:ext cx="22752765" cy="39996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t>기획(1개월): 2024.09.19 ~ 2024.10.18</a:t>
            </a:r>
          </a:p>
          <a:p>
            <a:pPr lvl="3" marL="0" indent="1371600">
              <a:lnSpc>
                <a:spcPct val="100000"/>
              </a:lnSpc>
              <a:buSzTx/>
              <a:buNone/>
              <a:defRPr spc="39" sz="4000"/>
            </a:pPr>
            <a:r>
              <a:t>- 주제 선정, UI 설계: 2024.09.19 ~ 2024.10.12</a:t>
            </a:r>
          </a:p>
          <a:p>
            <a:pPr lvl="3" marL="0" indent="1371600">
              <a:lnSpc>
                <a:spcPct val="100000"/>
              </a:lnSpc>
              <a:buSzTx/>
              <a:buNone/>
              <a:defRPr spc="39" sz="4000"/>
            </a:pPr>
            <a:r>
              <a:t>- 데이터모델링: 2024.10.03 ~ 2024.10.18</a:t>
            </a:r>
          </a:p>
        </p:txBody>
      </p:sp>
      <p:sp>
        <p:nvSpPr>
          <p:cNvPr id="317" name="프로젝트 개요 - 수행 일정"/>
          <p:cNvSpPr txBox="1"/>
          <p:nvPr>
            <p:ph type="title"/>
          </p:nvPr>
        </p:nvSpPr>
        <p:spPr>
          <a:xfrm>
            <a:off x="765833" y="1007991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수행 일정</a:t>
            </a:r>
          </a:p>
        </p:txBody>
      </p:sp>
      <p:sp>
        <p:nvSpPr>
          <p:cNvPr id="318" name="코드 작성(1개월): 2024.10.20 ~ 2024.11.17"/>
          <p:cNvSpPr txBox="1"/>
          <p:nvPr/>
        </p:nvSpPr>
        <p:spPr>
          <a:xfrm>
            <a:off x="1296565" y="7723196"/>
            <a:ext cx="18087393" cy="1463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881944" indent="-881944">
              <a:buSzPct val="100000"/>
              <a:buBlip>
                <a:blip r:embed="rId2"/>
              </a:buBlip>
            </a:lvl1pPr>
          </a:lstStyle>
          <a:p>
            <a:pPr/>
            <a:r>
              <a:t>코드 작성(1개월): 2024.10.20 ~ 2024.11.17</a:t>
            </a:r>
          </a:p>
        </p:txBody>
      </p:sp>
      <p:sp>
        <p:nvSpPr>
          <p:cNvPr id="319" name="테스트(2일): 2024.11.18 ~ 2024.11.19"/>
          <p:cNvSpPr txBox="1"/>
          <p:nvPr/>
        </p:nvSpPr>
        <p:spPr>
          <a:xfrm>
            <a:off x="1391064" y="10264699"/>
            <a:ext cx="15865643" cy="1463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881944" indent="-881944">
              <a:buSzPct val="100000"/>
              <a:buBlip>
                <a:blip r:embed="rId2"/>
              </a:buBlip>
            </a:lvl1pPr>
          </a:lstStyle>
          <a:p>
            <a:pPr/>
            <a:r>
              <a:t>테스트(2일): 2024.11.18 ~ 2024.11.19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유저플로우-로그인.png" descr="유저플로우-로그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프로젝트 개요 - 유저플로우(로그인영역)"/>
          <p:cNvSpPr txBox="1"/>
          <p:nvPr>
            <p:ph type="title" idx="4294967295"/>
          </p:nvPr>
        </p:nvSpPr>
        <p:spPr>
          <a:xfrm>
            <a:off x="644625" y="633328"/>
            <a:ext cx="14378497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pc="237" sz="7919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4" sz="6160"/>
              <a:t>유저플로우(로그인영역)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유저플로우-회원.png" descr="유저플로우-회원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터미널"/>
          <p:cNvSpPr/>
          <p:nvPr/>
        </p:nvSpPr>
        <p:spPr>
          <a:xfrm>
            <a:off x="14779342" y="1270901"/>
            <a:ext cx="2443211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6" name="Nav"/>
          <p:cNvSpPr txBox="1"/>
          <p:nvPr/>
        </p:nvSpPr>
        <p:spPr>
          <a:xfrm>
            <a:off x="15323720" y="1399103"/>
            <a:ext cx="13544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Nav</a:t>
            </a:r>
          </a:p>
        </p:txBody>
      </p:sp>
      <p:sp>
        <p:nvSpPr>
          <p:cNvPr id="327" name="선"/>
          <p:cNvSpPr/>
          <p:nvPr/>
        </p:nvSpPr>
        <p:spPr>
          <a:xfrm flipV="1">
            <a:off x="16000948" y="2553309"/>
            <a:ext cx="1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8" name="터미널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29" name="Page"/>
          <p:cNvSpPr txBox="1"/>
          <p:nvPr/>
        </p:nvSpPr>
        <p:spPr>
          <a:xfrm>
            <a:off x="1811934" y="4830991"/>
            <a:ext cx="16719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Page</a:t>
            </a:r>
          </a:p>
        </p:txBody>
      </p:sp>
      <p:sp>
        <p:nvSpPr>
          <p:cNvPr id="330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2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3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4" name="프로젝트 개요 - 유저플로우(회원영역)"/>
          <p:cNvSpPr txBox="1"/>
          <p:nvPr>
            <p:ph type="title" idx="4294967295"/>
          </p:nvPr>
        </p:nvSpPr>
        <p:spPr>
          <a:xfrm>
            <a:off x="438210" y="507252"/>
            <a:ext cx="14099692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pc="245" sz="819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91" sz="6370"/>
              <a:t>유저플로우(회원영역)</a:t>
            </a:r>
          </a:p>
        </p:txBody>
      </p:sp>
      <p:sp>
        <p:nvSpPr>
          <p:cNvPr id="335" name="터미널"/>
          <p:cNvSpPr/>
          <p:nvPr/>
        </p:nvSpPr>
        <p:spPr>
          <a:xfrm>
            <a:off x="20003566" y="10046820"/>
            <a:ext cx="3245216" cy="1622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36" name="Footer"/>
          <p:cNvSpPr txBox="1"/>
          <p:nvPr/>
        </p:nvSpPr>
        <p:spPr>
          <a:xfrm>
            <a:off x="20547944" y="10375524"/>
            <a:ext cx="215646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Footer</a:t>
            </a:r>
          </a:p>
        </p:txBody>
      </p:sp>
      <p:sp>
        <p:nvSpPr>
          <p:cNvPr id="337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프로젝트 개요 - 회원영역(주요기능)"/>
          <p:cNvSpPr txBox="1"/>
          <p:nvPr>
            <p:ph type="title" idx="4294967295"/>
          </p:nvPr>
        </p:nvSpPr>
        <p:spPr>
          <a:xfrm>
            <a:off x="536267" y="286704"/>
            <a:ext cx="13303412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pc="242" sz="810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9" sz="6300"/>
              <a:t>회원영역(주요기능)</a:t>
            </a:r>
          </a:p>
        </p:txBody>
      </p:sp>
      <p:pic>
        <p:nvPicPr>
          <p:cNvPr id="340" name="스크린샷 2024-10-15 오후 9.21.34.png" descr="스크린샷 2024-10-15 오후 9.21.3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342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3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스크린샷 2024-10-20 오후 9.36.29.png" descr="스크린샷 2024-10-20 오후 9.36.29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7" name="선"/>
          <p:cNvSpPr/>
          <p:nvPr/>
        </p:nvSpPr>
        <p:spPr>
          <a:xfrm flipV="1">
            <a:off x="11627135" y="1954133"/>
            <a:ext cx="3471700" cy="156443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8" name="터미널"/>
          <p:cNvSpPr/>
          <p:nvPr/>
        </p:nvSpPr>
        <p:spPr>
          <a:xfrm>
            <a:off x="15936675" y="593964"/>
            <a:ext cx="2443210" cy="1221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49" name="선"/>
          <p:cNvSpPr/>
          <p:nvPr/>
        </p:nvSpPr>
        <p:spPr>
          <a:xfrm flipV="1">
            <a:off x="14978040" y="2125688"/>
            <a:ext cx="1183506" cy="11835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0" name="선"/>
          <p:cNvSpPr/>
          <p:nvPr/>
        </p:nvSpPr>
        <p:spPr>
          <a:xfrm flipH="1" flipV="1">
            <a:off x="17719071" y="2178573"/>
            <a:ext cx="232772" cy="18080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1" name="Page"/>
          <p:cNvSpPr txBox="1"/>
          <p:nvPr/>
        </p:nvSpPr>
        <p:spPr>
          <a:xfrm>
            <a:off x="16322302" y="722166"/>
            <a:ext cx="16719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Page</a:t>
            </a:r>
          </a:p>
        </p:txBody>
      </p:sp>
      <p:sp>
        <p:nvSpPr>
          <p:cNvPr id="352" name="선"/>
          <p:cNvSpPr/>
          <p:nvPr/>
        </p:nvSpPr>
        <p:spPr>
          <a:xfrm flipH="1" flipV="1">
            <a:off x="19103778" y="2156579"/>
            <a:ext cx="2309229" cy="747241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3" name="터미널"/>
          <p:cNvSpPr/>
          <p:nvPr/>
        </p:nvSpPr>
        <p:spPr>
          <a:xfrm>
            <a:off x="879981" y="7150729"/>
            <a:ext cx="2443211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54" name="Nav"/>
          <p:cNvSpPr txBox="1"/>
          <p:nvPr/>
        </p:nvSpPr>
        <p:spPr>
          <a:xfrm>
            <a:off x="1424359" y="7278931"/>
            <a:ext cx="13544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Nav</a:t>
            </a:r>
          </a:p>
        </p:txBody>
      </p:sp>
      <p:sp>
        <p:nvSpPr>
          <p:cNvPr id="355" name="프로젝트 개요 - 유저플로우(관리자영역)"/>
          <p:cNvSpPr txBox="1"/>
          <p:nvPr>
            <p:ph type="title" idx="4294967295"/>
          </p:nvPr>
        </p:nvSpPr>
        <p:spPr>
          <a:xfrm>
            <a:off x="335157" y="297947"/>
            <a:ext cx="14209901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pc="234" sz="7830" u="sng">
                <a:solidFill>
                  <a:schemeClr val="accent6"/>
                </a:solidFill>
              </a:defRPr>
            </a:pPr>
            <a:r>
              <a:t>프로젝트 개요 - </a:t>
            </a:r>
            <a:r>
              <a:rPr spc="182" sz="6090"/>
              <a:t>유저플로우(관리자영역)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스크린샷 2024-10-20 오후 9.37.33.png" descr="스크린샷 2024-10-20 오후 9.37.33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프로젝트 개요-관리자영역(주요기능)"/>
          <p:cNvSpPr txBox="1"/>
          <p:nvPr>
            <p:ph type="title" idx="4294967295"/>
          </p:nvPr>
        </p:nvSpPr>
        <p:spPr>
          <a:xfrm>
            <a:off x="223651" y="239622"/>
            <a:ext cx="12672734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pc="213" sz="7110" u="sng">
                <a:solidFill>
                  <a:schemeClr val="accent6"/>
                </a:solidFill>
              </a:defRPr>
            </a:pPr>
            <a:r>
              <a:t>프로젝트 개요-관리자영역</a:t>
            </a:r>
            <a:r>
              <a:rPr spc="165" sz="5530"/>
              <a:t>(주요기능)</a:t>
            </a:r>
          </a:p>
        </p:txBody>
      </p:sp>
      <p:sp>
        <p:nvSpPr>
          <p:cNvPr id="359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60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61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Figma 사용…"/>
          <p:cNvSpPr txBox="1"/>
          <p:nvPr>
            <p:ph type="body" sz="half" idx="1"/>
          </p:nvPr>
        </p:nvSpPr>
        <p:spPr>
          <a:xfrm>
            <a:off x="2325498" y="4306631"/>
            <a:ext cx="19054357" cy="6625067"/>
          </a:xfrm>
          <a:prstGeom prst="rect">
            <a:avLst/>
          </a:prstGeom>
        </p:spPr>
        <p:txBody>
          <a:bodyPr/>
          <a:lstStyle/>
          <a:p>
            <a:pPr marL="987777" indent="-987777">
              <a:buClr>
                <a:srgbClr val="5E5E5E"/>
              </a:buClr>
              <a:buAutoNum type="arabicPeriod" startAt="1"/>
            </a:pPr>
            <a:r>
              <a:t>Figma 사용</a:t>
            </a:r>
          </a:p>
          <a:p>
            <a:pPr marL="987777" indent="-987777">
              <a:buClr>
                <a:srgbClr val="5E5E5E"/>
              </a:buClr>
              <a:buAutoNum type="arabicPeriod" startAt="1"/>
            </a:pPr>
            <a:r>
              <a:t>공통 / 사용자 / 관리자 구분</a:t>
            </a:r>
          </a:p>
          <a:p>
            <a:pPr marL="987777" indent="-987777">
              <a:buClr>
                <a:srgbClr val="5E5E5E"/>
              </a:buClr>
              <a:buAutoNum type="arabicPeriod" startAt="1"/>
            </a:pPr>
            <a:r>
              <a:t>색상 통일</a:t>
            </a:r>
          </a:p>
        </p:txBody>
      </p:sp>
      <p:sp>
        <p:nvSpPr>
          <p:cNvPr id="364" name="프로젝트 개요 - UI 구상"/>
          <p:cNvSpPr txBox="1"/>
          <p:nvPr>
            <p:ph type="title"/>
          </p:nvPr>
        </p:nvSpPr>
        <p:spPr>
          <a:xfrm>
            <a:off x="1172728" y="1289799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UI 구상</a:t>
            </a:r>
          </a:p>
        </p:txBody>
      </p:sp>
      <p:sp>
        <p:nvSpPr>
          <p:cNvPr id="365" name="=&gt; 유저 플로우 고려"/>
          <p:cNvSpPr txBox="1"/>
          <p:nvPr/>
        </p:nvSpPr>
        <p:spPr>
          <a:xfrm>
            <a:off x="12470141" y="6214697"/>
            <a:ext cx="7040859" cy="11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 =&gt; 유저 플로우 고려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개념적 데이터모델링">
            <a:hlinkClick r:id="rId2" invalidUrl="" action="" tgtFrame="" tooltip="" history="1" highlightClick="0" endSnd="0"/>
          </p:cNvPr>
          <p:cNvSpPr txBox="1"/>
          <p:nvPr>
            <p:ph type="body" sz="quarter" idx="1"/>
          </p:nvPr>
        </p:nvSpPr>
        <p:spPr>
          <a:xfrm>
            <a:off x="2082800" y="4320838"/>
            <a:ext cx="7229831" cy="116283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개념적 데이터모델링</a:t>
            </a:r>
          </a:p>
        </p:txBody>
      </p:sp>
      <p:sp>
        <p:nvSpPr>
          <p:cNvPr id="368" name="프로젝트 개요 - 데이터모델링"/>
          <p:cNvSpPr txBox="1"/>
          <p:nvPr>
            <p:ph type="title"/>
          </p:nvPr>
        </p:nvSpPr>
        <p:spPr>
          <a:xfrm>
            <a:off x="1382033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데이터모델링</a:t>
            </a:r>
          </a:p>
        </p:txBody>
      </p:sp>
      <p:sp>
        <p:nvSpPr>
          <p:cNvPr id="369" name="논리적 데이터모델링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0043972" y="6341030"/>
            <a:ext cx="7229831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논리적 데이터모델링</a:t>
            </a:r>
          </a:p>
        </p:txBody>
      </p:sp>
      <p:sp>
        <p:nvSpPr>
          <p:cNvPr id="370" name="ERD"/>
          <p:cNvSpPr txBox="1"/>
          <p:nvPr/>
        </p:nvSpPr>
        <p:spPr>
          <a:xfrm>
            <a:off x="19308960" y="8253399"/>
            <a:ext cx="4642677" cy="116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ERD</a:t>
            </a:r>
          </a:p>
        </p:txBody>
      </p:sp>
      <p:sp>
        <p:nvSpPr>
          <p:cNvPr id="371" name="선"/>
          <p:cNvSpPr/>
          <p:nvPr/>
        </p:nvSpPr>
        <p:spPr>
          <a:xfrm>
            <a:off x="3407114" y="6880219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2" name="선"/>
          <p:cNvSpPr/>
          <p:nvPr/>
        </p:nvSpPr>
        <p:spPr>
          <a:xfrm>
            <a:off x="11323290" y="8834817"/>
            <a:ext cx="3282647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프로젝트 개요 - 데이터모델링(주요 기능 erd)"/>
          <p:cNvSpPr txBox="1"/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데이터모델링(주요 기능 erd) </a:t>
            </a:r>
          </a:p>
        </p:txBody>
      </p:sp>
      <p:pic>
        <p:nvPicPr>
          <p:cNvPr id="375" name="ERD(전체 심플).png" descr="ERD(전체 심플)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268" y="2876203"/>
            <a:ext cx="22591464" cy="957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프로젝트 개요 - 데이터모델링(회원 erd)"/>
          <p:cNvSpPr txBox="1"/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데이터모델링(회원 erd)</a:t>
            </a:r>
          </a:p>
        </p:txBody>
      </p:sp>
      <p:pic>
        <p:nvPicPr>
          <p:cNvPr id="378" name="ERD(회원 주요 기능).png" descr="ERD(회원 주요 기능)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970" y="2986936"/>
            <a:ext cx="22684060" cy="950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든 팀원이 취업과…"/>
          <p:cNvSpPr txBox="1"/>
          <p:nvPr>
            <p:ph type="body" sz="quarter" idx="1"/>
          </p:nvPr>
        </p:nvSpPr>
        <p:spPr>
          <a:xfrm>
            <a:off x="3621829" y="5418546"/>
            <a:ext cx="7039127" cy="3831607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28" name="팀명: We Are ing"/>
          <p:cNvSpPr txBox="1"/>
          <p:nvPr>
            <p:ph type="title"/>
          </p:nvPr>
        </p:nvSpPr>
        <p:spPr>
          <a:xfrm>
            <a:off x="2725220" y="2686687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pc="205" sz="6840"/>
            </a:lvl1pPr>
          </a:lstStyle>
          <a:p>
            <a:pPr/>
            <a:r>
              <a:t>팀명: We Are ing</a:t>
            </a:r>
          </a:p>
        </p:txBody>
      </p:sp>
      <p:sp>
        <p:nvSpPr>
          <p:cNvPr id="229" name="프로젝트 명: WING_"/>
          <p:cNvSpPr txBox="1"/>
          <p:nvPr/>
        </p:nvSpPr>
        <p:spPr>
          <a:xfrm>
            <a:off x="13149223" y="2685972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449833">
              <a:lnSpc>
                <a:spcPct val="90000"/>
              </a:lnSpc>
              <a:spcBef>
                <a:spcPts val="0"/>
              </a:spcBef>
              <a:defRPr cap="all" spc="207" sz="6929"/>
            </a:lvl1pPr>
          </a:lstStyle>
          <a:p>
            <a:pPr/>
            <a:r>
              <a:t>프로젝트 명: WING_</a:t>
            </a:r>
          </a:p>
        </p:txBody>
      </p:sp>
      <p:sp>
        <p:nvSpPr>
          <p:cNvPr id="230" name="사용자들이 사이트를 통해…"/>
          <p:cNvSpPr txBox="1"/>
          <p:nvPr/>
        </p:nvSpPr>
        <p:spPr>
          <a:xfrm>
            <a:off x="13787922" y="5195411"/>
            <a:ext cx="8127457" cy="4980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사용자들이 사이트를 통해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소비습관을 줄여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더 나은 경제활동을 향해 </a:t>
            </a:r>
          </a:p>
          <a:p>
            <a:pPr marL="167131" indent="-167131" defTabSz="2483104">
              <a:lnSpc>
                <a:spcPct val="100000"/>
              </a:lnSpc>
              <a:spcBef>
                <a:spcPts val="4100"/>
              </a:spcBef>
              <a:tabLst>
                <a:tab pos="5054600" algn="l"/>
              </a:tabLst>
              <a:defRPr spc="0" sz="4700"/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프로젝트 개요 - 데이터모델링(관리자 erd)"/>
          <p:cNvSpPr txBox="1"/>
          <p:nvPr>
            <p:ph type="title"/>
          </p:nvPr>
        </p:nvSpPr>
        <p:spPr>
          <a:xfrm>
            <a:off x="1329707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데이터모델링(관리자 erd)</a:t>
            </a:r>
          </a:p>
        </p:txBody>
      </p:sp>
      <p:pic>
        <p:nvPicPr>
          <p:cNvPr id="381" name="ERD(관리자 주요 기능).png" descr="ERD(관리자 주요 기능)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503" y="2968206"/>
            <a:ext cx="22472952" cy="939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프로젝트 개요 - 개발 도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개발 도구</a:t>
            </a:r>
          </a:p>
        </p:txBody>
      </p:sp>
      <p:pic>
        <p:nvPicPr>
          <p:cNvPr id="384" name="free-icon-css-3-5968242.png" descr="free-icon-css-3-596824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4840" y="8961011"/>
            <a:ext cx="2678911" cy="254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ngwing.com.png" descr="pngwing.co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85" y="8912753"/>
            <a:ext cx="1943455" cy="26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free-icon-java-226777.png" descr="free-icon-java-226777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11198" y="8836235"/>
            <a:ext cx="2969669" cy="271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FrontEnd"/>
          <p:cNvSpPr txBox="1"/>
          <p:nvPr/>
        </p:nvSpPr>
        <p:spPr>
          <a:xfrm>
            <a:off x="3666658" y="7796875"/>
            <a:ext cx="29673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FrontEnd</a:t>
            </a:r>
          </a:p>
        </p:txBody>
      </p:sp>
      <p:sp>
        <p:nvSpPr>
          <p:cNvPr id="388" name="BackEnd"/>
          <p:cNvSpPr txBox="1"/>
          <p:nvPr/>
        </p:nvSpPr>
        <p:spPr>
          <a:xfrm>
            <a:off x="12248388" y="7964671"/>
            <a:ext cx="28321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BackEnd</a:t>
            </a:r>
          </a:p>
        </p:txBody>
      </p:sp>
      <p:sp>
        <p:nvSpPr>
          <p:cNvPr id="389" name="DataBase"/>
          <p:cNvSpPr txBox="1"/>
          <p:nvPr/>
        </p:nvSpPr>
        <p:spPr>
          <a:xfrm>
            <a:off x="20295333" y="1282700"/>
            <a:ext cx="30651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</p:txBody>
      </p:sp>
      <p:sp>
        <p:nvSpPr>
          <p:cNvPr id="390" name="Dev Tools"/>
          <p:cNvSpPr txBox="1"/>
          <p:nvPr/>
        </p:nvSpPr>
        <p:spPr>
          <a:xfrm>
            <a:off x="19359404" y="8079444"/>
            <a:ext cx="314452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 Tools</a:t>
            </a:r>
          </a:p>
        </p:txBody>
      </p:sp>
      <p:pic>
        <p:nvPicPr>
          <p:cNvPr id="391" name="pngegg.png" descr="pngegg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56713" y="1365151"/>
            <a:ext cx="3542384" cy="378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UI Design"/>
          <p:cNvSpPr txBox="1"/>
          <p:nvPr/>
        </p:nvSpPr>
        <p:spPr>
          <a:xfrm>
            <a:off x="1371587" y="3224509"/>
            <a:ext cx="316738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UI Design</a:t>
            </a:r>
          </a:p>
        </p:txBody>
      </p:sp>
      <p:pic>
        <p:nvPicPr>
          <p:cNvPr id="393" name="pngegg (1).png" descr="pngegg (1)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0369" y="4199048"/>
            <a:ext cx="2969817" cy="271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kisspng-oracle-sql-developer-oracle-database-oracle-applic-download-oddgen-5cee176fc158e7.826414721559107439792.png" descr="kisspng-oracle-sql-developer-oracle-database-oracle-applic-download-oddgen-5cee176fc158e7.826414721559107439792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292884" y="9023694"/>
            <a:ext cx="2157591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ntellij_macos_bigsur_icon_190061.png" descr="intellij_macos_bigsur_icon_19006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718448" y="9023694"/>
            <a:ext cx="2611356" cy="26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ngwing.com.png" descr="pngwing.com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17988" y="9070849"/>
            <a:ext cx="3476719" cy="2326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ngwing.com.png" descr="pngwing.com.png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22559" y="4791367"/>
            <a:ext cx="2361337" cy="232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Framework"/>
          <p:cNvSpPr txBox="1"/>
          <p:nvPr/>
        </p:nvSpPr>
        <p:spPr>
          <a:xfrm>
            <a:off x="15367075" y="3391469"/>
            <a:ext cx="36601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Framework</a:t>
            </a:r>
          </a:p>
        </p:txBody>
      </p:sp>
      <p:pic>
        <p:nvPicPr>
          <p:cNvPr id="399" name="Spring_Boot.svg.png" descr="Spring_Boot.svg.png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39529" y="4636280"/>
            <a:ext cx="2468684" cy="2311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mybatis-1336519699552255094_0px.svg" descr="mybatis-1336519699552255094_0px.sv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994652" y="4435729"/>
            <a:ext cx="2713039" cy="2713038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Library"/>
          <p:cNvSpPr txBox="1"/>
          <p:nvPr/>
        </p:nvSpPr>
        <p:spPr>
          <a:xfrm>
            <a:off x="8643613" y="3380220"/>
            <a:ext cx="23114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Library</a:t>
            </a:r>
          </a:p>
        </p:txBody>
      </p:sp>
      <p:pic>
        <p:nvPicPr>
          <p:cNvPr id="402" name="Chart.js_logo.svg.png" descr="Chart.js_logo.svg.png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294070" y="4476027"/>
            <a:ext cx="3128785" cy="2957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기획(2024.09.19 ~ 2024.10.18)…"/>
          <p:cNvSpPr txBox="1"/>
          <p:nvPr>
            <p:ph type="body" sz="half" idx="1"/>
          </p:nvPr>
        </p:nvSpPr>
        <p:spPr>
          <a:xfrm>
            <a:off x="2058752" y="3574849"/>
            <a:ext cx="19698282" cy="42858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t>기획(2024.09.19 ~ 2024.10.18)</a:t>
            </a:r>
          </a:p>
          <a:p>
            <a:pPr lvl="1" marL="0" indent="457200">
              <a:lnSpc>
                <a:spcPct val="100000"/>
              </a:lnSpc>
              <a:buSzTx/>
              <a:buNone/>
              <a:defRPr spc="44" sz="4400"/>
            </a:pPr>
            <a:r>
              <a:t>- 주제 선정, UI 설계(피그마): 2024.09.19 ~ 2024.10.12</a:t>
            </a:r>
          </a:p>
          <a:p>
            <a:pPr lvl="1" marL="0" indent="457200">
              <a:lnSpc>
                <a:spcPct val="100000"/>
              </a:lnSpc>
              <a:buSzTx/>
              <a:buNone/>
              <a:defRPr spc="44" sz="4400"/>
            </a:pPr>
            <a:r>
              <a:t>- DB 설계: 2024.10.03 ~ 2024.10.18</a:t>
            </a:r>
          </a:p>
        </p:txBody>
      </p:sp>
      <p:sp>
        <p:nvSpPr>
          <p:cNvPr id="405" name="프로젝트 수행 절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프로젝트 수행 절차</a:t>
            </a:r>
          </a:p>
        </p:txBody>
      </p:sp>
      <p:sp>
        <p:nvSpPr>
          <p:cNvPr id="406" name="코드 작성(2024.10.20 ~ 2024.11.17)…"/>
          <p:cNvSpPr txBox="1"/>
          <p:nvPr/>
        </p:nvSpPr>
        <p:spPr>
          <a:xfrm>
            <a:off x="2088436" y="8118345"/>
            <a:ext cx="20207128" cy="368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881944" indent="-881944">
              <a:buSzPct val="100000"/>
              <a:buBlip>
                <a:blip r:embed="rId2"/>
              </a:buBlip>
            </a:pPr>
            <a:r>
              <a:t>코드 작성(2024.10.20 ~ 2024.11.17)</a:t>
            </a:r>
          </a:p>
          <a:p>
            <a:pPr marL="881944" indent="-881944">
              <a:buSzPct val="100000"/>
              <a:buBlip>
                <a:blip r:embed="rId2"/>
              </a:buBlip>
            </a:pPr>
            <a:r>
              <a:t>테스트(2024.11.18 ~. 2024.11.19)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프로젝트 수행 결과 - 로그인, 회원가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로그인, 회원가입</a:t>
            </a:r>
          </a:p>
        </p:txBody>
      </p:sp>
      <p:pic>
        <p:nvPicPr>
          <p:cNvPr id="409" name="초기화면.PNG" descr="초기화면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027" y="2977925"/>
            <a:ext cx="14756763" cy="9064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가입화면.PNG" descr="가입화면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65725" y="2945371"/>
            <a:ext cx="13841942" cy="9357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프로젝트 수행 결과 - 계정 찾기, 비밀번호 찾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계정 찾기, 비밀번호 찾기</a:t>
            </a:r>
          </a:p>
        </p:txBody>
      </p:sp>
      <p:pic>
        <p:nvPicPr>
          <p:cNvPr id="413" name="비밀번호찾기.png" descr="비밀번호찾기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7552" y="3015775"/>
            <a:ext cx="7445516" cy="922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계정찾기.png" descr="계정찾기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5623" y="3015775"/>
            <a:ext cx="7052135" cy="9223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프로젝트 수행 결과 - (회원)가계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(회원)가계부</a:t>
            </a:r>
          </a:p>
        </p:txBody>
      </p:sp>
      <p:pic>
        <p:nvPicPr>
          <p:cNvPr id="417" name="가계부list.PNG" descr="가계부lis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561" y="3011047"/>
            <a:ext cx="20309569" cy="947604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모서리가 둥근 직사각형"/>
          <p:cNvSpPr/>
          <p:nvPr/>
        </p:nvSpPr>
        <p:spPr>
          <a:xfrm>
            <a:off x="5832982" y="4768599"/>
            <a:ext cx="16690543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19" name="선"/>
          <p:cNvSpPr/>
          <p:nvPr/>
        </p:nvSpPr>
        <p:spPr>
          <a:xfrm flipV="1">
            <a:off x="17616928" y="2144634"/>
            <a:ext cx="1501645" cy="230178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0" name="가계부 작성"/>
          <p:cNvSpPr txBox="1"/>
          <p:nvPr/>
        </p:nvSpPr>
        <p:spPr>
          <a:xfrm>
            <a:off x="18635001" y="1129467"/>
            <a:ext cx="2952758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가계부 작성</a:t>
            </a:r>
          </a:p>
        </p:txBody>
      </p:sp>
      <p:sp>
        <p:nvSpPr>
          <p:cNvPr id="421" name="모서리가 둥근 직사각형"/>
          <p:cNvSpPr/>
          <p:nvPr/>
        </p:nvSpPr>
        <p:spPr>
          <a:xfrm>
            <a:off x="21054946" y="7426974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프로젝트 수행 결과 - (회원)가계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(회원)가계부</a:t>
            </a:r>
          </a:p>
        </p:txBody>
      </p:sp>
      <p:pic>
        <p:nvPicPr>
          <p:cNvPr id="424" name="가계부수정전1.PNG" descr="가계부수정전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8695" y="3011969"/>
            <a:ext cx="20307301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모서리가 둥근 직사각형"/>
          <p:cNvSpPr/>
          <p:nvPr/>
        </p:nvSpPr>
        <p:spPr>
          <a:xfrm>
            <a:off x="21175183" y="3999084"/>
            <a:ext cx="150690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26" name="모서리가 둥근 직사각형"/>
          <p:cNvSpPr/>
          <p:nvPr/>
        </p:nvSpPr>
        <p:spPr>
          <a:xfrm>
            <a:off x="12713057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27" name="모서리가 둥근 직사각형"/>
          <p:cNvSpPr/>
          <p:nvPr/>
        </p:nvSpPr>
        <p:spPr>
          <a:xfrm>
            <a:off x="13982982" y="9932840"/>
            <a:ext cx="1198516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28" name="선"/>
          <p:cNvSpPr/>
          <p:nvPr/>
        </p:nvSpPr>
        <p:spPr>
          <a:xfrm flipH="1" flipV="1">
            <a:off x="19118572" y="2144634"/>
            <a:ext cx="2245327" cy="1619510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9" name="선"/>
          <p:cNvSpPr/>
          <p:nvPr/>
        </p:nvSpPr>
        <p:spPr>
          <a:xfrm>
            <a:off x="15524810" y="10265870"/>
            <a:ext cx="1928300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0" name="선"/>
          <p:cNvSpPr/>
          <p:nvPr/>
        </p:nvSpPr>
        <p:spPr>
          <a:xfrm flipH="1">
            <a:off x="10374169" y="10313965"/>
            <a:ext cx="1928299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1" name="가계부로 이동"/>
          <p:cNvSpPr txBox="1"/>
          <p:nvPr/>
        </p:nvSpPr>
        <p:spPr>
          <a:xfrm>
            <a:off x="16494787" y="1129467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가계부로 이동</a:t>
            </a:r>
          </a:p>
        </p:txBody>
      </p:sp>
      <p:sp>
        <p:nvSpPr>
          <p:cNvPr id="432" name="해당 글 수정"/>
          <p:cNvSpPr txBox="1"/>
          <p:nvPr/>
        </p:nvSpPr>
        <p:spPr>
          <a:xfrm>
            <a:off x="17758322" y="981685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해당 글 수정</a:t>
            </a:r>
          </a:p>
        </p:txBody>
      </p:sp>
      <p:sp>
        <p:nvSpPr>
          <p:cNvPr id="433" name="해당 글 삭제"/>
          <p:cNvSpPr txBox="1"/>
          <p:nvPr/>
        </p:nvSpPr>
        <p:spPr>
          <a:xfrm>
            <a:off x="6554260" y="9875815"/>
            <a:ext cx="344742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해당 글 삭제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프로젝트 수행 결과 - (회원)카드 종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(회원)카드 종류</a:t>
            </a:r>
          </a:p>
        </p:txBody>
      </p:sp>
      <p:pic>
        <p:nvPicPr>
          <p:cNvPr id="436" name="cardList.PNG" descr="cardLis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2477" y="2880895"/>
            <a:ext cx="19338135" cy="9641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프로젝트 수행 결과 - (회원)카드 신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(회원)카드 신청</a:t>
            </a:r>
          </a:p>
        </p:txBody>
      </p:sp>
      <p:pic>
        <p:nvPicPr>
          <p:cNvPr id="439" name="상세내용1.PNG" descr="상세내용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662" y="2867626"/>
            <a:ext cx="16448812" cy="963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스크린샷 2024-11-13 오후 9.08.08.png" descr="스크린샷 2024-11-13 오후 9.08.08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43930" y="3224509"/>
            <a:ext cx="6657121" cy="6351542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모서리가 둥근 직사각형"/>
          <p:cNvSpPr/>
          <p:nvPr/>
        </p:nvSpPr>
        <p:spPr>
          <a:xfrm>
            <a:off x="12830757" y="5573508"/>
            <a:ext cx="150690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42" name="선"/>
          <p:cNvSpPr/>
          <p:nvPr/>
        </p:nvSpPr>
        <p:spPr>
          <a:xfrm>
            <a:off x="14535393" y="5878805"/>
            <a:ext cx="3067058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프로젝트 수행 결과 - (회원)게시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(회원)게시판</a:t>
            </a:r>
          </a:p>
        </p:txBody>
      </p:sp>
      <p:pic>
        <p:nvPicPr>
          <p:cNvPr id="445" name="자유게시판List.PNG" descr="자유게시판Lis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4430" y="2887847"/>
            <a:ext cx="19102886" cy="9585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국하현(팀장)…"/>
          <p:cNvSpPr txBox="1"/>
          <p:nvPr>
            <p:ph type="body" sz="quarter" idx="1"/>
          </p:nvPr>
        </p:nvSpPr>
        <p:spPr>
          <a:xfrm>
            <a:off x="1751774" y="7293647"/>
            <a:ext cx="6276861" cy="5002829"/>
          </a:xfrm>
          <a:prstGeom prst="rect">
            <a:avLst/>
          </a:prstGeom>
        </p:spPr>
        <p:txBody>
          <a:bodyPr/>
          <a:lstStyle/>
          <a:p>
            <a:pPr marL="755952" indent="-755952">
              <a:buBlip>
                <a:blip r:embed="rId2"/>
              </a:buBlip>
            </a:pPr>
            <a:r>
              <a:t> 국하현(팀장)</a:t>
            </a:r>
          </a:p>
          <a:p>
            <a:pPr marL="0" indent="0">
              <a:buSzTx/>
              <a:buNone/>
            </a:pPr>
            <a:r>
              <a:t>- 깃허브 / 문서 관리자</a:t>
            </a:r>
          </a:p>
          <a:p>
            <a:pPr marL="0" indent="0">
              <a:buSzTx/>
              <a:buNone/>
            </a:pPr>
            <a:r>
              <a:t>- FRONT-END 통합</a:t>
            </a:r>
          </a:p>
        </p:txBody>
      </p:sp>
      <p:sp>
        <p:nvSpPr>
          <p:cNvPr id="233" name="팀원 구성 및 역할 분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팀원 구성 및 역할 분담</a:t>
            </a:r>
          </a:p>
        </p:txBody>
      </p:sp>
      <p:sp>
        <p:nvSpPr>
          <p:cNvPr id="23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/>
            <a:r>
              <a:t>- BACK-END 통합</a:t>
            </a:r>
          </a:p>
        </p:txBody>
      </p:sp>
      <p:sp>
        <p:nvSpPr>
          <p:cNvPr id="23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/>
            <a:r>
              <a:t>- DBA</a:t>
            </a:r>
          </a:p>
        </p:txBody>
      </p:sp>
      <p:pic>
        <p:nvPicPr>
          <p:cNvPr id="236" name="khh-removebg-preview.png" descr="khh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kjw-removebg-preview.png" descr="kjw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kmj-removebg-preview.png" descr="kmj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프로젝트 수행 결과 - (회원)게시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(회원)게시판</a:t>
            </a:r>
          </a:p>
        </p:txBody>
      </p:sp>
      <p:pic>
        <p:nvPicPr>
          <p:cNvPr id="448" name="수정성공.PNG" descr="수정성공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2882900"/>
            <a:ext cx="19100801" cy="958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프로젝트 수행 결과 - (회원)게시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(회원)게시판</a:t>
            </a:r>
          </a:p>
        </p:txBody>
      </p:sp>
      <p:pic>
        <p:nvPicPr>
          <p:cNvPr id="451" name="작성페이지.PNG" descr="작성페이지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프로젝트 수행 결과 - (회원)게시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(회원)게시판</a:t>
            </a:r>
          </a:p>
        </p:txBody>
      </p:sp>
      <p:pic>
        <p:nvPicPr>
          <p:cNvPr id="454" name="작성페이지.PNG" descr="작성페이지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프로젝트 수행 결과 - (회원)공지사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(회원)공지사항</a:t>
            </a:r>
          </a:p>
        </p:txBody>
      </p:sp>
      <p:pic>
        <p:nvPicPr>
          <p:cNvPr id="457" name="공지사항초기화면.PNG" descr="공지사항초기화면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1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모서리가 둥근 직사각형"/>
          <p:cNvSpPr/>
          <p:nvPr/>
        </p:nvSpPr>
        <p:spPr>
          <a:xfrm>
            <a:off x="17952840" y="11779542"/>
            <a:ext cx="150690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프로젝트 수행 결과 - (회원)공지사항 상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(회원)공지사항 상세</a:t>
            </a:r>
          </a:p>
        </p:txBody>
      </p:sp>
      <p:pic>
        <p:nvPicPr>
          <p:cNvPr id="461" name="공지사항 detail.PNG" descr="공지사항 detail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프로젝트 수행 결과 - (회원)1대1문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(회원)1대1문의</a:t>
            </a:r>
          </a:p>
        </p:txBody>
      </p:sp>
      <p:pic>
        <p:nvPicPr>
          <p:cNvPr id="464" name="list2.PNG" descr="list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모서리가 둥근 직사각형"/>
          <p:cNvSpPr/>
          <p:nvPr/>
        </p:nvSpPr>
        <p:spPr>
          <a:xfrm>
            <a:off x="20958757" y="3531306"/>
            <a:ext cx="1246517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프로젝트 수행 결과 - (회원)1대1문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(회원)1대1문의</a:t>
            </a:r>
          </a:p>
        </p:txBody>
      </p:sp>
      <p:pic>
        <p:nvPicPr>
          <p:cNvPr id="468" name="add.PNG" descr="add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882900"/>
            <a:ext cx="19100801" cy="958850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모서리가 둥근 직사각형"/>
          <p:cNvSpPr/>
          <p:nvPr/>
        </p:nvSpPr>
        <p:spPr>
          <a:xfrm>
            <a:off x="16918805" y="9384335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70" name="모서리가 둥근 직사각형"/>
          <p:cNvSpPr/>
          <p:nvPr/>
        </p:nvSpPr>
        <p:spPr>
          <a:xfrm>
            <a:off x="9615177" y="9384335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프로젝트 수행 결과 - (회원)1대1문의 상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(회원)1대1문의 상세</a:t>
            </a:r>
          </a:p>
        </p:txBody>
      </p:sp>
      <p:pic>
        <p:nvPicPr>
          <p:cNvPr id="473" name="add.PNG" descr="add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2882900"/>
            <a:ext cx="19100800" cy="95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모서리가 둥근 직사각형"/>
          <p:cNvSpPr/>
          <p:nvPr/>
        </p:nvSpPr>
        <p:spPr>
          <a:xfrm>
            <a:off x="16918804" y="9384335"/>
            <a:ext cx="140019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75" name="모서리가 둥근 직사각형"/>
          <p:cNvSpPr/>
          <p:nvPr/>
        </p:nvSpPr>
        <p:spPr>
          <a:xfrm>
            <a:off x="9615177" y="9384335"/>
            <a:ext cx="140019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프로젝트 수행 결과 - (회원)마이페이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(회원)마이페이지</a:t>
            </a:r>
          </a:p>
        </p:txBody>
      </p:sp>
      <p:pic>
        <p:nvPicPr>
          <p:cNvPr id="478" name="mypage화면.PNG" descr="mypage화면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1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모서리가 둥근 직사각형"/>
          <p:cNvSpPr/>
          <p:nvPr/>
        </p:nvSpPr>
        <p:spPr>
          <a:xfrm>
            <a:off x="13287656" y="8616173"/>
            <a:ext cx="140019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0" name="모서리가 둥근 직사각형"/>
          <p:cNvSpPr/>
          <p:nvPr/>
        </p:nvSpPr>
        <p:spPr>
          <a:xfrm>
            <a:off x="20652905" y="8616173"/>
            <a:ext cx="140019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1" name="모서리가 둥근 직사각형"/>
          <p:cNvSpPr/>
          <p:nvPr/>
        </p:nvSpPr>
        <p:spPr>
          <a:xfrm>
            <a:off x="19835296" y="10610000"/>
            <a:ext cx="1400194" cy="1118797"/>
          </a:xfrm>
          <a:prstGeom prst="roundRect">
            <a:avLst>
              <a:gd name="adj" fmla="val 17836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82" name="선"/>
          <p:cNvSpPr/>
          <p:nvPr/>
        </p:nvSpPr>
        <p:spPr>
          <a:xfrm flipV="1">
            <a:off x="18237275" y="2761316"/>
            <a:ext cx="2094196" cy="3428626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3" name="가계부 기반…"/>
          <p:cNvSpPr txBox="1"/>
          <p:nvPr/>
        </p:nvSpPr>
        <p:spPr>
          <a:xfrm>
            <a:off x="18106044" y="1050458"/>
            <a:ext cx="5916781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프로젝트 수행 결과 - (회원)마이페이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(회원)마이페이지</a:t>
            </a:r>
          </a:p>
        </p:txBody>
      </p:sp>
      <p:pic>
        <p:nvPicPr>
          <p:cNvPr id="486" name="마이페이지 카드 상세내역.png" descr="마이페이지 카드 상세내역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모서리가 둥근 직사각형"/>
          <p:cNvSpPr/>
          <p:nvPr/>
        </p:nvSpPr>
        <p:spPr>
          <a:xfrm>
            <a:off x="20869331" y="4047179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- 공통 UI / Util, 인증 페이지…"/>
          <p:cNvSpPr txBox="1"/>
          <p:nvPr>
            <p:ph type="body" sz="quarter" idx="1"/>
          </p:nvPr>
        </p:nvSpPr>
        <p:spPr>
          <a:xfrm>
            <a:off x="1078448" y="5439140"/>
            <a:ext cx="6970571" cy="654815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  <a:r>
              <a:t>-</a:t>
            </a:r>
            <a:r>
              <a:rPr spc="45" sz="4500"/>
              <a:t> 공통 UI / Util, 인증 페이지</a:t>
            </a:r>
            <a:endParaRPr spc="45" sz="450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spc="45" sz="4500"/>
              <a:t>- 관리자</a:t>
            </a:r>
            <a:endParaRPr spc="45" sz="4500"/>
          </a:p>
          <a:p>
            <a:pPr lvl="1" marL="0" indent="457200">
              <a:lnSpc>
                <a:spcPct val="100000"/>
              </a:lnSpc>
              <a:buSzTx/>
              <a:buNone/>
            </a:pPr>
            <a:r>
              <a:rPr spc="45" sz="4500"/>
              <a:t>- 카드 관리, 판매 카드 현황</a:t>
            </a:r>
            <a:endParaRPr spc="45" sz="4500"/>
          </a:p>
          <a:p>
            <a:pPr marL="0" indent="0">
              <a:lnSpc>
                <a:spcPct val="100000"/>
              </a:lnSpc>
              <a:buSzTx/>
              <a:buNone/>
            </a:pPr>
            <a:r>
              <a:rPr spc="45" sz="4500"/>
              <a:t>- 사용자</a:t>
            </a:r>
            <a:endParaRPr spc="45" sz="4500"/>
          </a:p>
          <a:p>
            <a:pPr lvl="1" marL="0" indent="457200">
              <a:lnSpc>
                <a:spcPct val="100000"/>
              </a:lnSpc>
              <a:buSzTx/>
              <a:buNone/>
            </a:pPr>
            <a:r>
              <a:rPr spc="45" sz="4500"/>
              <a:t>- 카드 종류 및 신청 / 추천</a:t>
            </a:r>
          </a:p>
        </p:txBody>
      </p:sp>
      <p:sp>
        <p:nvSpPr>
          <p:cNvPr id="241" name="담당 기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담당 기능</a:t>
            </a:r>
          </a:p>
        </p:txBody>
      </p:sp>
      <p:sp>
        <p:nvSpPr>
          <p:cNvPr id="242" name="국하현(팀장, FE)"/>
          <p:cNvSpPr txBox="1"/>
          <p:nvPr/>
        </p:nvSpPr>
        <p:spPr>
          <a:xfrm>
            <a:off x="1225578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국하현(팀장, FE)</a:t>
            </a:r>
          </a:p>
        </p:txBody>
      </p:sp>
      <p:sp>
        <p:nvSpPr>
          <p:cNvPr id="243" name="김민재(팀원, BE)"/>
          <p:cNvSpPr txBox="1"/>
          <p:nvPr/>
        </p:nvSpPr>
        <p:spPr>
          <a:xfrm>
            <a:off x="9001024" y="3895506"/>
            <a:ext cx="542383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김민재(팀원, BE)</a:t>
            </a:r>
          </a:p>
        </p:txBody>
      </p:sp>
      <p:sp>
        <p:nvSpPr>
          <p:cNvPr id="244" name="김진우(팀원, DBA)"/>
          <p:cNvSpPr txBox="1"/>
          <p:nvPr/>
        </p:nvSpPr>
        <p:spPr>
          <a:xfrm>
            <a:off x="16376085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>
              <a:buSzPct val="100000"/>
              <a:buBlip>
                <a:blip r:embed="rId2"/>
              </a:buBlip>
            </a:lvl1pPr>
          </a:lstStyle>
          <a:p>
            <a:pPr/>
            <a:r>
              <a:t> 김진우(팀원, DBA)</a:t>
            </a:r>
          </a:p>
        </p:txBody>
      </p:sp>
      <p:sp>
        <p:nvSpPr>
          <p:cNvPr id="245" name="- 디렉터리 구조 설계…"/>
          <p:cNvSpPr txBox="1"/>
          <p:nvPr/>
        </p:nvSpPr>
        <p:spPr>
          <a:xfrm>
            <a:off x="9130068" y="5365096"/>
            <a:ext cx="6637665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100000"/>
              </a:lnSpc>
            </a:pPr>
            <a:r>
              <a:t>-</a:t>
            </a:r>
            <a:r>
              <a:rPr spc="45" sz="4500"/>
              <a:t> 디렉터리 구조 설계</a:t>
            </a:r>
            <a:endParaRPr spc="45" sz="4500"/>
          </a:p>
          <a:p>
            <a:pPr>
              <a:lnSpc>
                <a:spcPct val="100000"/>
              </a:lnSpc>
            </a:pPr>
            <a:r>
              <a:rPr spc="45" sz="4500"/>
              <a:t>- 관리자</a:t>
            </a:r>
            <a:endParaRPr spc="45" sz="4500"/>
          </a:p>
          <a:p>
            <a:pPr lvl="1">
              <a:lnSpc>
                <a:spcPct val="100000"/>
              </a:lnSpc>
            </a:pPr>
            <a:r>
              <a:rPr spc="45" sz="4500"/>
              <a:t>- 회원 / 가계부 관리</a:t>
            </a:r>
          </a:p>
          <a:p>
            <a:pPr>
              <a:lnSpc>
                <a:spcPct val="100000"/>
              </a:lnSpc>
            </a:pPr>
            <a:r>
              <a:rPr spc="45" sz="4500"/>
              <a:t>- 사용자</a:t>
            </a:r>
            <a:endParaRPr spc="45" sz="4500"/>
          </a:p>
          <a:p>
            <a:pPr lvl="1">
              <a:lnSpc>
                <a:spcPct val="100000"/>
              </a:lnSpc>
            </a:pPr>
            <a:r>
              <a:rPr spc="45" sz="4500"/>
              <a:t>- 마이페이지, 가계부</a:t>
            </a:r>
          </a:p>
        </p:txBody>
      </p:sp>
      <p:sp>
        <p:nvSpPr>
          <p:cNvPr id="246" name="- DB 설계 및 ERD 제작…"/>
          <p:cNvSpPr txBox="1"/>
          <p:nvPr/>
        </p:nvSpPr>
        <p:spPr>
          <a:xfrm>
            <a:off x="15483233" y="5291053"/>
            <a:ext cx="8565245" cy="669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52044">
              <a:lnSpc>
                <a:spcPct val="100000"/>
              </a:lnSpc>
              <a:spcBef>
                <a:spcPts val="4200"/>
              </a:spcBef>
              <a:defRPr spc="44" sz="4455"/>
            </a:pPr>
            <a:r>
              <a:t>- DB 설계 및 ERD 제작</a:t>
            </a:r>
          </a:p>
          <a:p>
            <a:pPr defTabSz="352044">
              <a:lnSpc>
                <a:spcPct val="100000"/>
              </a:lnSpc>
              <a:spcBef>
                <a:spcPts val="4200"/>
              </a:spcBef>
              <a:defRPr spc="49" sz="4950"/>
            </a:pPr>
            <a:r>
              <a:rPr spc="44" sz="4455"/>
              <a:t>- 관리자</a:t>
            </a:r>
            <a:endParaRPr spc="44" sz="4455"/>
          </a:p>
          <a:p>
            <a:pPr lvl="1" indent="452627" defTabSz="352044">
              <a:lnSpc>
                <a:spcPct val="100000"/>
              </a:lnSpc>
              <a:spcBef>
                <a:spcPts val="4200"/>
              </a:spcBef>
              <a:defRPr spc="49" sz="4950"/>
            </a:pPr>
            <a:r>
              <a:rPr spc="44" sz="4455"/>
              <a:t>- 카테고리 / 결제수단 / 게시판 관리</a:t>
            </a:r>
            <a:endParaRPr spc="44" sz="4455"/>
          </a:p>
          <a:p>
            <a:pPr defTabSz="352044">
              <a:lnSpc>
                <a:spcPct val="100000"/>
              </a:lnSpc>
              <a:spcBef>
                <a:spcPts val="4200"/>
              </a:spcBef>
              <a:defRPr spc="49" sz="4950"/>
            </a:pPr>
            <a:r>
              <a:rPr spc="44" sz="4455"/>
              <a:t>- 사용자</a:t>
            </a:r>
            <a:endParaRPr spc="44" sz="4455"/>
          </a:p>
          <a:p>
            <a:pPr lvl="1" indent="452627" defTabSz="352044">
              <a:lnSpc>
                <a:spcPct val="100000"/>
              </a:lnSpc>
              <a:spcBef>
                <a:spcPts val="4200"/>
              </a:spcBef>
              <a:defRPr spc="49" sz="4950"/>
            </a:pPr>
            <a:r>
              <a:rPr spc="44" sz="4455"/>
              <a:t>- 게시판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프로젝트 수행 결과 - (회원)마이페이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(회원)마이페이지</a:t>
            </a:r>
          </a:p>
        </p:txBody>
      </p:sp>
      <p:pic>
        <p:nvPicPr>
          <p:cNvPr id="490" name="카드해지신청.PNG" descr="카드해지신청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모서리가 둥근 직사각형"/>
          <p:cNvSpPr/>
          <p:nvPr/>
        </p:nvSpPr>
        <p:spPr>
          <a:xfrm>
            <a:off x="21109804" y="3926942"/>
            <a:ext cx="1400195" cy="590037"/>
          </a:xfrm>
          <a:prstGeom prst="roundRect">
            <a:avLst>
              <a:gd name="adj" fmla="val 3381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2" name="모서리가 둥근 직사각형"/>
          <p:cNvSpPr/>
          <p:nvPr/>
        </p:nvSpPr>
        <p:spPr>
          <a:xfrm>
            <a:off x="19739106" y="6019060"/>
            <a:ext cx="140019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3" name="선"/>
          <p:cNvSpPr/>
          <p:nvPr/>
        </p:nvSpPr>
        <p:spPr>
          <a:xfrm>
            <a:off x="15904683" y="11312024"/>
            <a:ext cx="1476394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4" name="혜택 재안내"/>
          <p:cNvSpPr txBox="1"/>
          <p:nvPr/>
        </p:nvSpPr>
        <p:spPr>
          <a:xfrm>
            <a:off x="18081997" y="10873874"/>
            <a:ext cx="5916780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혜택 재안내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프로젝트 수행 결과 - (회원)마이페이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(회원)마이페이지</a:t>
            </a:r>
          </a:p>
        </p:txBody>
      </p:sp>
      <p:pic>
        <p:nvPicPr>
          <p:cNvPr id="497" name="mypage화면.PNG" descr="mypage화면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모서리가 둥근 직사각형"/>
          <p:cNvSpPr/>
          <p:nvPr/>
        </p:nvSpPr>
        <p:spPr>
          <a:xfrm>
            <a:off x="13287657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499" name="모서리가 둥근 직사각형"/>
          <p:cNvSpPr/>
          <p:nvPr/>
        </p:nvSpPr>
        <p:spPr>
          <a:xfrm>
            <a:off x="20652905" y="8616173"/>
            <a:ext cx="1400194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00" name="선"/>
          <p:cNvSpPr/>
          <p:nvPr/>
        </p:nvSpPr>
        <p:spPr>
          <a:xfrm flipV="1">
            <a:off x="18237274" y="2761316"/>
            <a:ext cx="2094197" cy="3428626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1" name="가계부 기반…"/>
          <p:cNvSpPr txBox="1"/>
          <p:nvPr/>
        </p:nvSpPr>
        <p:spPr>
          <a:xfrm>
            <a:off x="18057949" y="1050458"/>
            <a:ext cx="5916781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가계부 기반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회원 소비 백분율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프로젝트 수행 결과 - (관리자)대시보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(관리자)대시보드</a:t>
            </a:r>
          </a:p>
        </p:txBody>
      </p:sp>
      <p:pic>
        <p:nvPicPr>
          <p:cNvPr id="504" name="시작화면.PNG" descr="시작화면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모서리가 둥근 직사각형"/>
          <p:cNvSpPr/>
          <p:nvPr/>
        </p:nvSpPr>
        <p:spPr>
          <a:xfrm>
            <a:off x="5265615" y="3052138"/>
            <a:ext cx="3321257" cy="800508"/>
          </a:xfrm>
          <a:prstGeom prst="roundRect">
            <a:avLst>
              <a:gd name="adj" fmla="val 24927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06" name="선"/>
          <p:cNvSpPr/>
          <p:nvPr/>
        </p:nvSpPr>
        <p:spPr>
          <a:xfrm>
            <a:off x="8738576" y="3452392"/>
            <a:ext cx="2393468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7" name="외 2개 조회 가능"/>
          <p:cNvSpPr txBox="1"/>
          <p:nvPr/>
        </p:nvSpPr>
        <p:spPr>
          <a:xfrm>
            <a:off x="11245649" y="3014242"/>
            <a:ext cx="431331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외 2개 조회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프로젝트 수행 결과 - (관리자)판매 카드 현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(관리자)판매 카드 현황</a:t>
            </a:r>
          </a:p>
        </p:txBody>
      </p:sp>
      <p:pic>
        <p:nvPicPr>
          <p:cNvPr id="510" name="초기list.PNG" descr="초기lis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1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모서리가 둥근 직사각형"/>
          <p:cNvSpPr/>
          <p:nvPr/>
        </p:nvSpPr>
        <p:spPr>
          <a:xfrm>
            <a:off x="6155366" y="5250215"/>
            <a:ext cx="16100350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12" name="선"/>
          <p:cNvSpPr/>
          <p:nvPr/>
        </p:nvSpPr>
        <p:spPr>
          <a:xfrm flipV="1">
            <a:off x="15247702" y="3791782"/>
            <a:ext cx="1295683" cy="1295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13" name="상세 페이지 이동"/>
          <p:cNvSpPr txBox="1"/>
          <p:nvPr/>
        </p:nvSpPr>
        <p:spPr>
          <a:xfrm>
            <a:off x="16824631" y="3224509"/>
            <a:ext cx="4677591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프로젝트 수행 결과 - (관리자)판매 카드 상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(관리자)판매 카드 상세</a:t>
            </a:r>
          </a:p>
        </p:txBody>
      </p:sp>
      <p:pic>
        <p:nvPicPr>
          <p:cNvPr id="516" name="detail-Y.PNG" descr="detail-Y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모서리가 둥근 직사각형"/>
          <p:cNvSpPr/>
          <p:nvPr/>
        </p:nvSpPr>
        <p:spPr>
          <a:xfrm>
            <a:off x="13263609" y="10010918"/>
            <a:ext cx="140019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프로젝트 수행 결과 - (관리자)카드관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(관리자)카드관리</a:t>
            </a:r>
          </a:p>
        </p:txBody>
      </p:sp>
      <p:pic>
        <p:nvPicPr>
          <p:cNvPr id="520" name="admincardList.PNG" descr="admincardLis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모서리가 둥근 직사각형"/>
          <p:cNvSpPr/>
          <p:nvPr/>
        </p:nvSpPr>
        <p:spPr>
          <a:xfrm>
            <a:off x="21127089" y="3878847"/>
            <a:ext cx="1400194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22" name="모서리가 둥근 직사각형"/>
          <p:cNvSpPr/>
          <p:nvPr/>
        </p:nvSpPr>
        <p:spPr>
          <a:xfrm>
            <a:off x="19948769" y="5507716"/>
            <a:ext cx="1400194" cy="1374487"/>
          </a:xfrm>
          <a:prstGeom prst="roundRect">
            <a:avLst>
              <a:gd name="adj" fmla="val 1451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프로젝트 수행 결과 - (관리자)카드관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(관리자)카드관리</a:t>
            </a:r>
          </a:p>
        </p:txBody>
      </p:sp>
      <p:pic>
        <p:nvPicPr>
          <p:cNvPr id="525" name="adminCarddetail.PNG" descr="adminCarddetail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모서리가 둥근 직사각형"/>
          <p:cNvSpPr/>
          <p:nvPr/>
        </p:nvSpPr>
        <p:spPr>
          <a:xfrm>
            <a:off x="9007230" y="5321687"/>
            <a:ext cx="1400195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프로젝트 수행 결과 - (관리자)카드관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(관리자)카드관리</a:t>
            </a:r>
          </a:p>
        </p:txBody>
      </p:sp>
      <p:pic>
        <p:nvPicPr>
          <p:cNvPr id="529" name="admincardList.PNG" descr="admincardLis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프로젝트 수행 결과 - (관리자)카드 추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(관리자)카드 추가</a:t>
            </a:r>
          </a:p>
        </p:txBody>
      </p:sp>
      <p:pic>
        <p:nvPicPr>
          <p:cNvPr id="532" name="adminCardAdd.PNG" descr="adminCardAdd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모서리가 둥근 직사각형"/>
          <p:cNvSpPr/>
          <p:nvPr/>
        </p:nvSpPr>
        <p:spPr>
          <a:xfrm>
            <a:off x="10556029" y="10540629"/>
            <a:ext cx="6884771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34" name="모서리가 둥근 직사각형"/>
          <p:cNvSpPr/>
          <p:nvPr/>
        </p:nvSpPr>
        <p:spPr>
          <a:xfrm>
            <a:off x="21054946" y="10131155"/>
            <a:ext cx="1400195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35" name="선"/>
          <p:cNvSpPr/>
          <p:nvPr/>
        </p:nvSpPr>
        <p:spPr>
          <a:xfrm flipV="1">
            <a:off x="17807211" y="10525963"/>
            <a:ext cx="2885123" cy="28912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6" name="모서리가 둥근 직사각형"/>
          <p:cNvSpPr/>
          <p:nvPr/>
        </p:nvSpPr>
        <p:spPr>
          <a:xfrm>
            <a:off x="10456834" y="11941468"/>
            <a:ext cx="1222658" cy="644332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프로젝트 수행 결과 - (관리자)가계부 관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(관리자)가계부 관리</a:t>
            </a:r>
          </a:p>
        </p:txBody>
      </p:sp>
      <p:pic>
        <p:nvPicPr>
          <p:cNvPr id="539" name="가계부List1.PNG" descr="가계부List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모서리가 둥근 직사각형"/>
          <p:cNvSpPr/>
          <p:nvPr/>
        </p:nvSpPr>
        <p:spPr>
          <a:xfrm>
            <a:off x="5313709" y="3728187"/>
            <a:ext cx="11009360" cy="813190"/>
          </a:xfrm>
          <a:prstGeom prst="roundRect">
            <a:avLst>
              <a:gd name="adj" fmla="val 24539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41" name="선"/>
          <p:cNvSpPr/>
          <p:nvPr/>
        </p:nvSpPr>
        <p:spPr>
          <a:xfrm>
            <a:off x="16436513" y="4129927"/>
            <a:ext cx="1523054" cy="1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2" name="데이터 확인 후…"/>
          <p:cNvSpPr txBox="1"/>
          <p:nvPr/>
        </p:nvSpPr>
        <p:spPr>
          <a:xfrm>
            <a:off x="18483897" y="3014038"/>
            <a:ext cx="5238195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데이터 확인 후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필요 카드 등록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프로젝트 개요…"/>
          <p:cNvSpPr txBox="1"/>
          <p:nvPr>
            <p:ph type="body" idx="1"/>
          </p:nvPr>
        </p:nvSpPr>
        <p:spPr>
          <a:xfrm>
            <a:off x="2088436" y="3224509"/>
            <a:ext cx="20207128" cy="8869216"/>
          </a:xfrm>
          <a:prstGeom prst="rect">
            <a:avLst/>
          </a:prstGeom>
        </p:spPr>
        <p:txBody>
          <a:bodyPr/>
          <a:lstStyle/>
          <a:p>
            <a:pPr marL="740833" indent="-740833">
              <a:buBlip>
                <a:blip r:embed="rId2"/>
              </a:buBlip>
            </a:pPr>
            <a:r>
              <a:t>프로젝트 개요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절차</a:t>
            </a:r>
          </a:p>
          <a:p>
            <a:pPr marL="740833" indent="-740833">
              <a:buBlip>
                <a:blip r:embed="rId2"/>
              </a:buBlip>
            </a:pPr>
            <a:r>
              <a:t>프로젝트 수행 결과</a:t>
            </a:r>
          </a:p>
          <a:p>
            <a:pPr marL="740833" indent="-740833">
              <a:buBlip>
                <a:blip r:embed="rId2"/>
              </a:buBlip>
            </a:pPr>
            <a:r>
              <a:t>보완점 / 자체 평가 의견</a:t>
            </a:r>
          </a:p>
          <a:p>
            <a:pPr marL="740833" indent="-740833">
              <a:buBlip>
                <a:blip r:embed="rId2"/>
              </a:buBlip>
            </a:pPr>
            <a:r>
              <a:t>Q&amp;A</a:t>
            </a:r>
          </a:p>
        </p:txBody>
      </p:sp>
      <p:sp>
        <p:nvSpPr>
          <p:cNvPr id="249" name="개요"/>
          <p:cNvSpPr txBox="1"/>
          <p:nvPr>
            <p:ph type="title" idx="4294967295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pc="270" sz="9000" u="sng">
                <a:solidFill>
                  <a:schemeClr val="accent6"/>
                </a:solidFill>
              </a:defRPr>
            </a:lvl1pPr>
          </a:lstStyle>
          <a:p>
            <a:pPr/>
            <a:r>
              <a:t>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프로젝트 수행 결과 - (관리자)카테고리 관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(관리자)카테고리 관리</a:t>
            </a:r>
          </a:p>
        </p:txBody>
      </p:sp>
      <p:pic>
        <p:nvPicPr>
          <p:cNvPr id="545" name="admin카테고리List.PNG" descr="admin카테고리Lis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프로젝트 수행 결과 - (관리자)카테고리 수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(관리자)카테고리 수정</a:t>
            </a:r>
          </a:p>
        </p:txBody>
      </p:sp>
      <p:pic>
        <p:nvPicPr>
          <p:cNvPr id="548" name="admin카테고리List.PNG" descr="admin카테고리List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프로젝트 수행 결과 - (관리자)카테고리 추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(관리자)카테고리 추가</a:t>
            </a:r>
          </a:p>
        </p:txBody>
      </p:sp>
      <p:pic>
        <p:nvPicPr>
          <p:cNvPr id="551" name="admin카테고리List.PNG" descr="admin카테고리List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프로젝트 수행 결과 - (관리자)결제수단 관리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(관리자)결제수단 관리</a:t>
            </a:r>
          </a:p>
        </p:txBody>
      </p:sp>
      <p:pic>
        <p:nvPicPr>
          <p:cNvPr id="554" name="List.PNG" descr="List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프로젝트 수행 결과 - (관리자)결제수단 수정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(관리자)결제수단 수정</a:t>
            </a:r>
          </a:p>
        </p:txBody>
      </p:sp>
      <p:pic>
        <p:nvPicPr>
          <p:cNvPr id="557" name="List.PNG" descr="List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프로젝트 수행 결과 - (관리자)결제수단 추가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(관리자)결제수단 추가</a:t>
            </a:r>
          </a:p>
        </p:txBody>
      </p:sp>
      <p:pic>
        <p:nvPicPr>
          <p:cNvPr id="560" name="List.PNG" descr="List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프로젝트 수행 결과 - (관리자)회원 관리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(관리자)회원 관리</a:t>
            </a:r>
          </a:p>
        </p:txBody>
      </p:sp>
      <p:pic>
        <p:nvPicPr>
          <p:cNvPr id="563" name="admin회원list.PNG" descr="admin회원lis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모서리가 둥근 직사각형"/>
          <p:cNvSpPr/>
          <p:nvPr/>
        </p:nvSpPr>
        <p:spPr>
          <a:xfrm>
            <a:off x="7622254" y="4528795"/>
            <a:ext cx="2641356" cy="515885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65" name="선"/>
          <p:cNvSpPr/>
          <p:nvPr/>
        </p:nvSpPr>
        <p:spPr>
          <a:xfrm flipV="1">
            <a:off x="9727305" y="3339515"/>
            <a:ext cx="2057638" cy="1006839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66" name="상세 페이지 이동"/>
          <p:cNvSpPr txBox="1"/>
          <p:nvPr/>
        </p:nvSpPr>
        <p:spPr>
          <a:xfrm>
            <a:off x="12087306" y="2896394"/>
            <a:ext cx="5238195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프로젝트 수행 결과 - (관리자)회원 상세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(관리자)회원 상세</a:t>
            </a:r>
          </a:p>
        </p:txBody>
      </p:sp>
      <p:pic>
        <p:nvPicPr>
          <p:cNvPr id="569" name="detail page.PNG" descr="detail p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1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모서리가 둥근 직사각형"/>
          <p:cNvSpPr/>
          <p:nvPr/>
        </p:nvSpPr>
        <p:spPr>
          <a:xfrm>
            <a:off x="21559940" y="2997200"/>
            <a:ext cx="1224442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프로젝트 수행 결과 - (관리자)게시판 관리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(관리자)게시판 관리</a:t>
            </a:r>
          </a:p>
        </p:txBody>
      </p:sp>
      <p:pic>
        <p:nvPicPr>
          <p:cNvPr id="573" name="게시판관리list.PNG" descr="게시판관리list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모서리가 둥근 직사각형"/>
          <p:cNvSpPr/>
          <p:nvPr/>
        </p:nvSpPr>
        <p:spPr>
          <a:xfrm>
            <a:off x="5920341" y="4768599"/>
            <a:ext cx="16273285" cy="487742"/>
          </a:xfrm>
          <a:prstGeom prst="roundRect">
            <a:avLst>
              <a:gd name="adj" fmla="val 4091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75" name="선"/>
          <p:cNvSpPr/>
          <p:nvPr/>
        </p:nvSpPr>
        <p:spPr>
          <a:xfrm flipV="1">
            <a:off x="18358421" y="3768602"/>
            <a:ext cx="1092174" cy="84643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6" name="상세 페이지 이동"/>
          <p:cNvSpPr txBox="1"/>
          <p:nvPr/>
        </p:nvSpPr>
        <p:spPr>
          <a:xfrm>
            <a:off x="19369328" y="2614574"/>
            <a:ext cx="4424906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프로젝트 수행 결과 - (관리자)게시글 상세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(관리자)게시글 상세</a:t>
            </a:r>
          </a:p>
        </p:txBody>
      </p:sp>
      <p:pic>
        <p:nvPicPr>
          <p:cNvPr id="579" name="detail.PNG" descr="detail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모서리가 둥근 직사각형"/>
          <p:cNvSpPr/>
          <p:nvPr/>
        </p:nvSpPr>
        <p:spPr>
          <a:xfrm>
            <a:off x="21420241" y="3124200"/>
            <a:ext cx="1224442" cy="644331"/>
          </a:xfrm>
          <a:prstGeom prst="roundRect">
            <a:avLst>
              <a:gd name="adj" fmla="val 3097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스크린샷_2024-10-14_오후_10.39.17-removebg-preview.png" descr="스크린샷_2024-10-14_오후_10.39.17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6720" y="4863666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ngegg (2).png" descr="pngegg (2)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77187" y="2367195"/>
            <a:ext cx="4521348" cy="4760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0486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spending-17208746.png" descr="free-icon-spending-17208746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5998" y="5289598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습관이된 과소비"/>
          <p:cNvSpPr txBox="1"/>
          <p:nvPr/>
        </p:nvSpPr>
        <p:spPr>
          <a:xfrm>
            <a:off x="906876" y="10292484"/>
            <a:ext cx="5651678" cy="11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b="0" spc="52" sz="5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습관이된 과소비</a:t>
            </a:r>
          </a:p>
        </p:txBody>
      </p:sp>
      <p:sp>
        <p:nvSpPr>
          <p:cNvPr id="256" name="고착화된 문서"/>
          <p:cNvSpPr txBox="1"/>
          <p:nvPr/>
        </p:nvSpPr>
        <p:spPr>
          <a:xfrm>
            <a:off x="7860210" y="5770238"/>
            <a:ext cx="5140192" cy="114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>
              <a:lnSpc>
                <a:spcPct val="160000"/>
              </a:lnSpc>
              <a:spcBef>
                <a:spcPts val="0"/>
              </a:spcBef>
              <a:defRPr b="0" spc="52" sz="5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고착화된 문서</a:t>
            </a:r>
          </a:p>
        </p:txBody>
      </p:sp>
      <p:sp>
        <p:nvSpPr>
          <p:cNvPr id="257" name="슬기로운 소비 생활"/>
          <p:cNvSpPr txBox="1"/>
          <p:nvPr/>
        </p:nvSpPr>
        <p:spPr>
          <a:xfrm>
            <a:off x="18557189" y="7327515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43484" defTabSz="344931">
              <a:lnSpc>
                <a:spcPct val="160000"/>
              </a:lnSpc>
              <a:spcBef>
                <a:spcPts val="0"/>
              </a:spcBef>
              <a:defRPr b="0" spc="50" sz="5044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슬기로운 소비 생활</a:t>
            </a:r>
          </a:p>
        </p:txBody>
      </p:sp>
      <p:pic>
        <p:nvPicPr>
          <p:cNvPr id="258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00327" y="7212348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ank-statement_3742514-removebg-preview.png" descr="bank-statement_3742514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46119" y="7493235"/>
            <a:ext cx="2220811" cy="230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선"/>
          <p:cNvSpPr/>
          <p:nvPr/>
        </p:nvSpPr>
        <p:spPr>
          <a:xfrm flipV="1">
            <a:off x="6094249" y="4946537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61" name="선"/>
          <p:cNvSpPr/>
          <p:nvPr/>
        </p:nvSpPr>
        <p:spPr>
          <a:xfrm flipV="1">
            <a:off x="17976828" y="6068300"/>
            <a:ext cx="1422220" cy="95077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pic>
        <p:nvPicPr>
          <p:cNvPr id="262" name="free-icon-notebook-4100539.png" descr="free-icon-notebook-4100539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66471" y="3306891"/>
            <a:ext cx="2220811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free-icon-notebook-4100539.png" descr="free-icon-notebook-4100539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60612" y="3306891"/>
            <a:ext cx="2220810" cy="211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ree-icon-computer-4893207.png" descr="free-icon-computer-4893207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70697" y="7542537"/>
            <a:ext cx="1960328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선"/>
          <p:cNvSpPr/>
          <p:nvPr/>
        </p:nvSpPr>
        <p:spPr>
          <a:xfrm>
            <a:off x="12267334" y="4932789"/>
            <a:ext cx="1182152" cy="1808915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pic>
        <p:nvPicPr>
          <p:cNvPr id="266" name="pngwing.com (1).png" descr="pngwing.com (1)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419438" y="7687576"/>
            <a:ext cx="1960328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편한 가계부 작성 + 나와 어울리는 카드"/>
          <p:cNvSpPr txBox="1"/>
          <p:nvPr/>
        </p:nvSpPr>
        <p:spPr>
          <a:xfrm>
            <a:off x="10031261" y="10319047"/>
            <a:ext cx="9913974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420623" defTabSz="327152">
              <a:lnSpc>
                <a:spcPct val="160000"/>
              </a:lnSpc>
              <a:spcBef>
                <a:spcPts val="0"/>
              </a:spcBef>
              <a:defRPr b="0" spc="47" sz="4784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편한 가계부 작성 + 나와 어울리는 카드 </a:t>
            </a:r>
          </a:p>
        </p:txBody>
      </p:sp>
      <p:sp>
        <p:nvSpPr>
          <p:cNvPr id="268" name="추가"/>
          <p:cNvSpPr/>
          <p:nvPr/>
        </p:nvSpPr>
        <p:spPr>
          <a:xfrm>
            <a:off x="15069030" y="8196694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69" name="프로젝트 개요 - SUBJECT"/>
          <p:cNvSpPr txBox="1"/>
          <p:nvPr>
            <p:ph type="title"/>
          </p:nvPr>
        </p:nvSpPr>
        <p:spPr>
          <a:xfrm>
            <a:off x="796233" y="1030307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pc="245" sz="8190"/>
            </a:pPr>
            <a:r>
              <a:t>프로젝트 개요 - </a:t>
            </a:r>
            <a:r>
              <a:rPr spc="191" sz="637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프로젝트 수행 결과 - (관리자)공지사항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(관리자)공지사항</a:t>
            </a:r>
          </a:p>
        </p:txBody>
      </p:sp>
      <p:pic>
        <p:nvPicPr>
          <p:cNvPr id="583" name="list.PNG" descr="list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1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모서리가 둥근 직사각형"/>
          <p:cNvSpPr/>
          <p:nvPr/>
        </p:nvSpPr>
        <p:spPr>
          <a:xfrm>
            <a:off x="2734069" y="8376369"/>
            <a:ext cx="1979772" cy="515885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85" name="선"/>
          <p:cNvSpPr/>
          <p:nvPr/>
        </p:nvSpPr>
        <p:spPr>
          <a:xfrm flipV="1">
            <a:off x="4915959" y="8125210"/>
            <a:ext cx="1285117" cy="481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6" name="클릭 후…"/>
          <p:cNvSpPr txBox="1"/>
          <p:nvPr/>
        </p:nvSpPr>
        <p:spPr>
          <a:xfrm>
            <a:off x="6672333" y="6921500"/>
            <a:ext cx="4424907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클릭 후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공지사항 선택</a:t>
            </a:r>
          </a:p>
        </p:txBody>
      </p:sp>
      <p:sp>
        <p:nvSpPr>
          <p:cNvPr id="587" name="모서리가 둥근 직사각형"/>
          <p:cNvSpPr/>
          <p:nvPr/>
        </p:nvSpPr>
        <p:spPr>
          <a:xfrm>
            <a:off x="5920341" y="4768599"/>
            <a:ext cx="16273285" cy="487742"/>
          </a:xfrm>
          <a:prstGeom prst="roundRect">
            <a:avLst>
              <a:gd name="adj" fmla="val 4091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588" name="선"/>
          <p:cNvSpPr/>
          <p:nvPr/>
        </p:nvSpPr>
        <p:spPr>
          <a:xfrm flipV="1">
            <a:off x="19449475" y="2625854"/>
            <a:ext cx="1615685" cy="189418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9" name="상세 페이지 이동"/>
          <p:cNvSpPr txBox="1"/>
          <p:nvPr/>
        </p:nvSpPr>
        <p:spPr>
          <a:xfrm>
            <a:off x="19249091" y="1562100"/>
            <a:ext cx="4424906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프로젝트 수행 결과 - (관리자)공지사항 상세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(관리자)공지사항 상세</a:t>
            </a:r>
          </a:p>
        </p:txBody>
      </p:sp>
      <p:pic>
        <p:nvPicPr>
          <p:cNvPr id="592" name="add1.PNG" descr="add1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프로젝트 수행 결과 - (관리자)공지사항 수정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(관리자)공지사항 수정</a:t>
            </a:r>
          </a:p>
        </p:txBody>
      </p:sp>
      <p:pic>
        <p:nvPicPr>
          <p:cNvPr id="595" name="수정1.PNG" descr="수정1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프로젝트 수행 결과 - (관리자)1대1문의 관리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(관리자)1대1문의 관리</a:t>
            </a:r>
          </a:p>
        </p:txBody>
      </p:sp>
      <p:pic>
        <p:nvPicPr>
          <p:cNvPr id="598" name="list.PNG" descr="lis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1" cy="947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모서리가 둥근 직사각형"/>
          <p:cNvSpPr/>
          <p:nvPr/>
        </p:nvSpPr>
        <p:spPr>
          <a:xfrm>
            <a:off x="5920341" y="4768599"/>
            <a:ext cx="16273285" cy="487742"/>
          </a:xfrm>
          <a:prstGeom prst="roundRect">
            <a:avLst>
              <a:gd name="adj" fmla="val 4091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00" name="선"/>
          <p:cNvSpPr/>
          <p:nvPr/>
        </p:nvSpPr>
        <p:spPr>
          <a:xfrm flipV="1">
            <a:off x="17949616" y="3747982"/>
            <a:ext cx="1576315" cy="843005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1" name="상세 페이지 이동"/>
          <p:cNvSpPr txBox="1"/>
          <p:nvPr/>
        </p:nvSpPr>
        <p:spPr>
          <a:xfrm>
            <a:off x="19657895" y="3224509"/>
            <a:ext cx="4424907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상세 페이지 이동</a:t>
            </a:r>
          </a:p>
        </p:txBody>
      </p:sp>
      <p:sp>
        <p:nvSpPr>
          <p:cNvPr id="602" name="모서리가 둥근 직사각형"/>
          <p:cNvSpPr/>
          <p:nvPr/>
        </p:nvSpPr>
        <p:spPr>
          <a:xfrm>
            <a:off x="2734069" y="8376369"/>
            <a:ext cx="1979772" cy="515886"/>
          </a:xfrm>
          <a:prstGeom prst="roundRect">
            <a:avLst>
              <a:gd name="adj" fmla="val 3868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603" name="선"/>
          <p:cNvSpPr/>
          <p:nvPr/>
        </p:nvSpPr>
        <p:spPr>
          <a:xfrm flipV="1">
            <a:off x="4915959" y="8125210"/>
            <a:ext cx="1285117" cy="481683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4" name="클릭 후…"/>
          <p:cNvSpPr txBox="1"/>
          <p:nvPr/>
        </p:nvSpPr>
        <p:spPr>
          <a:xfrm>
            <a:off x="6576144" y="7354352"/>
            <a:ext cx="5517088" cy="165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클릭 후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1대1문의 관리 선택</a:t>
            </a:r>
          </a:p>
        </p:txBody>
      </p:sp>
      <p:sp>
        <p:nvSpPr>
          <p:cNvPr id="605" name="선"/>
          <p:cNvSpPr/>
          <p:nvPr/>
        </p:nvSpPr>
        <p:spPr>
          <a:xfrm>
            <a:off x="20000403" y="5677292"/>
            <a:ext cx="1106171" cy="1306812"/>
          </a:xfrm>
          <a:prstGeom prst="line">
            <a:avLst/>
          </a:prstGeom>
          <a:ln w="76200">
            <a:solidFill>
              <a:srgbClr val="FC25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6" name="미답변 + 날짜 오래된 순"/>
          <p:cNvSpPr txBox="1"/>
          <p:nvPr/>
        </p:nvSpPr>
        <p:spPr>
          <a:xfrm>
            <a:off x="17804841" y="7381966"/>
            <a:ext cx="5958113" cy="8763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0" spc="0" sz="4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미답변 + 날짜 오래된 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프로젝트 수행 결과 - (관리자)1대1문의 상세"/>
          <p:cNvSpPr txBox="1"/>
          <p:nvPr>
            <p:ph type="title"/>
          </p:nvPr>
        </p:nvSpPr>
        <p:spPr>
          <a:xfrm>
            <a:off x="2088436" y="1282700"/>
            <a:ext cx="20307301" cy="1649711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수행 결과 </a:t>
            </a:r>
            <a:r>
              <a:rPr spc="207" sz="6930"/>
              <a:t>- (관리자)1대1문의 상세</a:t>
            </a:r>
          </a:p>
        </p:txBody>
      </p:sp>
      <p:pic>
        <p:nvPicPr>
          <p:cNvPr id="609" name="답변후.PNG" descr="답변후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009900"/>
            <a:ext cx="20307300" cy="947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프로젝트 수행 결과 - 프로젝트 시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defRPr spc="261" sz="8730"/>
            </a:pPr>
            <a:r>
              <a:t>프로젝트 수행 결과 - </a:t>
            </a:r>
            <a:r>
              <a:rPr spc="203" sz="6790"/>
              <a:t>프로젝트 시연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국하현(팀장)…"/>
          <p:cNvSpPr txBox="1"/>
          <p:nvPr>
            <p:ph type="body" sz="quarter" idx="1"/>
          </p:nvPr>
        </p:nvSpPr>
        <p:spPr>
          <a:xfrm>
            <a:off x="1297905" y="6878526"/>
            <a:ext cx="6598690" cy="5545398"/>
          </a:xfrm>
          <a:prstGeom prst="rect">
            <a:avLst/>
          </a:prstGeom>
        </p:spPr>
        <p:txBody>
          <a:bodyPr/>
          <a:lstStyle/>
          <a:p>
            <a:pPr marL="755952" indent="-755952">
              <a:lnSpc>
                <a:spcPct val="100000"/>
              </a:lnSpc>
              <a:buBlip>
                <a:blip r:embed="rId2"/>
              </a:buBlip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토큰이나 이메일 인증 등의 멀티 팩터 인증을 사용해 보안을 강화함</a:t>
            </a:r>
          </a:p>
        </p:txBody>
      </p:sp>
      <p:sp>
        <p:nvSpPr>
          <p:cNvPr id="614" name="김민재(팀원)…"/>
          <p:cNvSpPr txBox="1"/>
          <p:nvPr/>
        </p:nvSpPr>
        <p:spPr>
          <a:xfrm>
            <a:off x="9103442" y="6860795"/>
            <a:ext cx="6795436" cy="558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>
              <a:lnSpc>
                <a:spcPct val="100000"/>
              </a:lnSpc>
            </a:pPr>
            <a:r>
              <a:t>Sd</a:t>
            </a:r>
          </a:p>
        </p:txBody>
      </p:sp>
      <p:sp>
        <p:nvSpPr>
          <p:cNvPr id="615" name="김진우(팀원)…"/>
          <p:cNvSpPr txBox="1"/>
          <p:nvPr/>
        </p:nvSpPr>
        <p:spPr>
          <a:xfrm>
            <a:off x="16856783" y="6764605"/>
            <a:ext cx="6598690" cy="558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>
              <a:lnSpc>
                <a:spcPct val="100000"/>
              </a:lnSpc>
            </a:pPr>
            <a:r>
              <a:t>Sd</a:t>
            </a:r>
          </a:p>
        </p:txBody>
      </p:sp>
      <p:pic>
        <p:nvPicPr>
          <p:cNvPr id="616" name="khh-removebg-preview.png" descr="khh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1134" y="490481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kjw-removebg-preview.png" descr="kjw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73686" y="2201283"/>
            <a:ext cx="5762532" cy="5580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kmj-removebg-preview.png" descr="kmj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0101" y="2622369"/>
            <a:ext cx="4343796" cy="4738719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보완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보완점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국하현(팀장)…"/>
          <p:cNvSpPr txBox="1"/>
          <p:nvPr>
            <p:ph type="body" sz="quarter" idx="1"/>
          </p:nvPr>
        </p:nvSpPr>
        <p:spPr>
          <a:xfrm>
            <a:off x="1224329" y="6644368"/>
            <a:ext cx="6756211" cy="5684985"/>
          </a:xfrm>
          <a:prstGeom prst="rect">
            <a:avLst/>
          </a:prstGeom>
        </p:spPr>
        <p:txBody>
          <a:bodyPr/>
          <a:lstStyle/>
          <a:p>
            <a:pPr marL="755952" indent="-755952">
              <a:lnSpc>
                <a:spcPct val="120000"/>
              </a:lnSpc>
              <a:buBlip>
                <a:blip r:embed="rId2"/>
              </a:buBlip>
            </a:pPr>
            <a:r>
              <a:t> 국하현(팀장)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Sd</a:t>
            </a:r>
          </a:p>
        </p:txBody>
      </p:sp>
      <p:sp>
        <p:nvSpPr>
          <p:cNvPr id="622" name="김민재(팀원)…"/>
          <p:cNvSpPr txBox="1"/>
          <p:nvPr/>
        </p:nvSpPr>
        <p:spPr>
          <a:xfrm>
            <a:off x="8906890" y="6644368"/>
            <a:ext cx="694389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김민재(팀원)</a:t>
            </a:r>
          </a:p>
          <a:p>
            <a:pPr>
              <a:lnSpc>
                <a:spcPct val="100000"/>
              </a:lnSpc>
            </a:pPr>
            <a:r>
              <a:t>Sd</a:t>
            </a:r>
          </a:p>
        </p:txBody>
      </p:sp>
      <p:sp>
        <p:nvSpPr>
          <p:cNvPr id="623" name="김진우(팀원)…"/>
          <p:cNvSpPr txBox="1"/>
          <p:nvPr/>
        </p:nvSpPr>
        <p:spPr>
          <a:xfrm>
            <a:off x="16777134" y="6644368"/>
            <a:ext cx="6630243" cy="568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lnSpc>
                <a:spcPct val="120000"/>
              </a:lnSpc>
              <a:buSzPct val="100000"/>
              <a:buBlip>
                <a:blip r:embed="rId2"/>
              </a:buBlip>
            </a:pPr>
            <a:r>
              <a:t> 김진우(팀원)</a:t>
            </a:r>
          </a:p>
          <a:p>
            <a:pPr>
              <a:lnSpc>
                <a:spcPct val="100000"/>
              </a:lnSpc>
            </a:pPr>
            <a:r>
              <a:t>Sd</a:t>
            </a:r>
          </a:p>
        </p:txBody>
      </p:sp>
      <p:pic>
        <p:nvPicPr>
          <p:cNvPr id="624" name="khh-removebg-preview.png" descr="khh-removebg-preview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99592" y="418339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kjw-removebg-preview.png" descr="kjw-removebg-preview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00360" y="2035499"/>
            <a:ext cx="5762531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kmj-removebg-preview.png" descr="kmj-removebg-preview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13131" y="2456586"/>
            <a:ext cx="4343795" cy="47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자체 평가 의견"/>
          <p:cNvSpPr txBox="1"/>
          <p:nvPr>
            <p:ph type="title"/>
          </p:nvPr>
        </p:nvSpPr>
        <p:spPr>
          <a:xfrm>
            <a:off x="2026934" y="1220406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pc="267" sz="8910"/>
            </a:lvl1pPr>
          </a:lstStyle>
          <a:p>
            <a:pPr/>
            <a:r>
              <a:t>자체 평가 의견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hank YOU for watch"/>
          <p:cNvSpPr txBox="1"/>
          <p:nvPr>
            <p:ph type="ctrTitle"/>
          </p:nvPr>
        </p:nvSpPr>
        <p:spPr>
          <a:xfrm>
            <a:off x="2089150" y="5988846"/>
            <a:ext cx="20205700" cy="3666579"/>
          </a:xfrm>
          <a:prstGeom prst="rect">
            <a:avLst/>
          </a:prstGeom>
        </p:spPr>
        <p:txBody>
          <a:bodyPr/>
          <a:lstStyle/>
          <a:p>
            <a:pPr defTabSz="543305">
              <a:lnSpc>
                <a:spcPct val="100000"/>
              </a:lnSpc>
              <a:defRPr spc="306" sz="10230" u="sng"/>
            </a:pPr>
          </a:p>
          <a:p>
            <a:pPr defTabSz="543305">
              <a:lnSpc>
                <a:spcPct val="100000"/>
              </a:lnSpc>
              <a:defRPr spc="306" sz="10230" u="sng"/>
            </a:pPr>
            <a:r>
              <a:t>Thank YOU for watch</a:t>
            </a:r>
          </a:p>
        </p:txBody>
      </p:sp>
      <p:sp>
        <p:nvSpPr>
          <p:cNvPr id="630" name="“Q&amp;A”"/>
          <p:cNvSpPr txBox="1"/>
          <p:nvPr/>
        </p:nvSpPr>
        <p:spPr>
          <a:xfrm>
            <a:off x="2089150" y="1924087"/>
            <a:ext cx="20205700" cy="3131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cap="all" spc="330" sz="11000">
                <a:solidFill>
                  <a:srgbClr val="FFFFFF"/>
                </a:solidFill>
              </a:defRPr>
            </a:lvl1pPr>
          </a:lstStyle>
          <a:p>
            <a:pPr/>
            <a:r>
              <a:t>“Q&amp;A”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OW?"/>
          <p:cNvSpPr txBox="1"/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b="1" i="1" spc="65" sz="6500">
                <a:latin typeface="+mn-lt"/>
                <a:ea typeface="+mn-ea"/>
                <a:cs typeface="+mn-cs"/>
                <a:sym typeface="Avenir Next Regular"/>
              </a:defRPr>
            </a:pPr>
            <a:r>
              <a:t> </a:t>
            </a:r>
            <a:r>
              <a:t>HOW?</a:t>
            </a:r>
          </a:p>
        </p:txBody>
      </p:sp>
      <p:sp>
        <p:nvSpPr>
          <p:cNvPr id="272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>
              <a:lnSpc>
                <a:spcPct val="180000"/>
              </a:lnSpc>
              <a:spcBef>
                <a:spcPts val="0"/>
              </a:spcBef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b="0" spc="65" sz="65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pc="52" sz="5200"/>
              <a:t>소비 데이터를 기반으로 카드 추천, 사용자의 소비 습관을 줄임</a:t>
            </a:r>
          </a:p>
        </p:txBody>
      </p:sp>
      <p:pic>
        <p:nvPicPr>
          <p:cNvPr id="273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ngwing.com.png" descr="pngwing.com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ngwing.com (1).png" descr="pngwing.com (1)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ngegg (1).png" descr="pngegg (1)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ngwing.com (2).png" descr="pngwing.com (2)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85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86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287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0" spc="45" sz="46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pic>
        <p:nvPicPr>
          <p:cNvPr id="288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프로젝트 개요 - SUBJECT"/>
          <p:cNvSpPr txBox="1"/>
          <p:nvPr>
            <p:ph type="title"/>
          </p:nvPr>
        </p:nvSpPr>
        <p:spPr>
          <a:xfrm>
            <a:off x="813928" y="1049555"/>
            <a:ext cx="10715991" cy="1649711"/>
          </a:xfrm>
          <a:prstGeom prst="rect">
            <a:avLst/>
          </a:prstGeom>
        </p:spPr>
        <p:txBody>
          <a:bodyPr/>
          <a:lstStyle/>
          <a:p>
            <a:pPr defTabSz="531622">
              <a:defRPr spc="245" sz="8190"/>
            </a:pPr>
            <a:r>
              <a:t>프로젝트 개요 - </a:t>
            </a:r>
            <a:r>
              <a:rPr spc="191" sz="6370"/>
              <a:t>SUBJECT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가계부 APP(5++) &gt; 가계부 WEB(1)"/>
          <p:cNvSpPr txBox="1"/>
          <p:nvPr>
            <p:ph type="body" sz="quarter" idx="1"/>
          </p:nvPr>
        </p:nvSpPr>
        <p:spPr>
          <a:xfrm>
            <a:off x="965868" y="3314237"/>
            <a:ext cx="10412110" cy="9534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pc="48" sz="4800"/>
            </a:pPr>
            <a:r>
              <a:t>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APP(5++)</a:t>
            </a:r>
            <a:r>
              <a:t> &gt; 가계부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WEB(1)</a:t>
            </a:r>
          </a:p>
        </p:txBody>
      </p:sp>
      <p:sp>
        <p:nvSpPr>
          <p:cNvPr id="292" name="왜 공책인가…"/>
          <p:cNvSpPr txBox="1"/>
          <p:nvPr/>
        </p:nvSpPr>
        <p:spPr>
          <a:xfrm>
            <a:off x="12202148" y="4711196"/>
            <a:ext cx="11501427" cy="69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공책인가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왜 복잡한 UI인가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  <a:endParaRPr b="1">
              <a:latin typeface="+mn-lt"/>
              <a:ea typeface="+mn-ea"/>
              <a:cs typeface="+mn-cs"/>
              <a:sym typeface="Avenir Next Regular"/>
            </a:endParaRP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4027" indent="-224027" defTabSz="348488">
              <a:spcBef>
                <a:spcPts val="0"/>
              </a:spcBef>
              <a:buClr>
                <a:srgbClr val="5E5E5E"/>
              </a:buClr>
              <a:buSzPct val="80000"/>
              <a:buBlip>
                <a:blip r:embed="rId2"/>
              </a:buBlip>
              <a:defRPr b="0" spc="45" sz="4508" u="sng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sp>
        <p:nvSpPr>
          <p:cNvPr id="293" name="프로젝트 개요 - why?"/>
          <p:cNvSpPr txBox="1"/>
          <p:nvPr>
            <p:ph type="title"/>
          </p:nvPr>
        </p:nvSpPr>
        <p:spPr>
          <a:xfrm>
            <a:off x="813928" y="1073602"/>
            <a:ext cx="10715991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- </a:t>
            </a:r>
            <a:r>
              <a:rPr spc="207" sz="6930"/>
              <a:t>why?</a:t>
            </a:r>
          </a:p>
        </p:txBody>
      </p:sp>
      <p:pic>
        <p:nvPicPr>
          <p:cNvPr id="294" name="pngegg.png" descr="pngeg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9502" y="5056406"/>
            <a:ext cx="987146" cy="95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free-icon-notebook-245803.png" descr="free-icon-notebook-2458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0671" y="9776852"/>
            <a:ext cx="1833823" cy="1833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ree-icon-app-5069.png" descr="free-icon-app-5069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0393" y="6798575"/>
            <a:ext cx="1833822" cy="179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ree-icon-download-2820287.png" descr="free-icon-download-2820287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27727" y="6912074"/>
            <a:ext cx="1427783" cy="1550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ree-icon-calculator-with-a-zero-20832.png" descr="free-icon-calculator-with-a-zero-20832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23296" y="9715336"/>
            <a:ext cx="1572887" cy="19571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4794851" y="5056406"/>
            <a:ext cx="2951338" cy="953414"/>
          </a:xfrm>
          <a:prstGeom prst="roundRect">
            <a:avLst>
              <a:gd name="adj" fmla="val 1998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00" name="가계부"/>
          <p:cNvSpPr txBox="1"/>
          <p:nvPr/>
        </p:nvSpPr>
        <p:spPr>
          <a:xfrm>
            <a:off x="4893448" y="5220765"/>
            <a:ext cx="2754144" cy="7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05815">
              <a:lnSpc>
                <a:spcPct val="100000"/>
              </a:lnSpc>
              <a:spcBef>
                <a:spcPts val="0"/>
              </a:spcBef>
              <a:defRPr b="0" spc="41" sz="4128">
                <a:solidFill>
                  <a:srgbClr val="FAFEF7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가계부</a:t>
            </a:r>
          </a:p>
        </p:txBody>
      </p:sp>
      <p:sp>
        <p:nvSpPr>
          <p:cNvPr id="301" name="추가"/>
          <p:cNvSpPr/>
          <p:nvPr/>
        </p:nvSpPr>
        <p:spPr>
          <a:xfrm>
            <a:off x="5873585" y="100588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pc="0"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302" name="free-icon-x-mark-11147352.png" descr="free-icon-x-mark-11147352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0330" y="6667601"/>
            <a:ext cx="1594725" cy="205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free-icon-x-mark-11147352.png" descr="free-icon-x-mark-11147352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0330" y="9616664"/>
            <a:ext cx="1594725" cy="2055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후잉 가계부(https://whooing.com/#main/insert)"/>
          <p:cNvSpPr txBox="1"/>
          <p:nvPr>
            <p:ph type="body" idx="1"/>
          </p:nvPr>
        </p:nvSpPr>
        <p:spPr>
          <a:xfrm>
            <a:off x="741785" y="3238708"/>
            <a:ext cx="22850242" cy="874601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후잉 가계부(</a:t>
            </a:r>
            <a:r>
              <a:rPr u="sng">
                <a:hlinkClick r:id="rId3" invalidUrl="" action="" tgtFrame="" tooltip="" history="1" highlightClick="0" endSnd="0"/>
              </a:rPr>
              <a:t>https://whooing.com/#main/insert</a:t>
            </a:r>
            <a:r>
              <a:t>)</a:t>
            </a:r>
          </a:p>
        </p:txBody>
      </p:sp>
      <p:sp>
        <p:nvSpPr>
          <p:cNvPr id="306" name="프로젝트 개요 - 벤치 마킹 사이트"/>
          <p:cNvSpPr txBox="1"/>
          <p:nvPr>
            <p:ph type="title"/>
          </p:nvPr>
        </p:nvSpPr>
        <p:spPr>
          <a:xfrm>
            <a:off x="765833" y="1007991"/>
            <a:ext cx="20207127" cy="1649712"/>
          </a:xfrm>
          <a:prstGeom prst="rect">
            <a:avLst/>
          </a:prstGeom>
        </p:spPr>
        <p:txBody>
          <a:bodyPr/>
          <a:lstStyle/>
          <a:p>
            <a:pPr defTabSz="578358">
              <a:defRPr spc="267" sz="8910"/>
            </a:pPr>
            <a:r>
              <a:t>프로젝트 개요 </a:t>
            </a:r>
            <a:r>
              <a:rPr spc="207" sz="6930"/>
              <a:t>- 벤치 마킹 사이트</a:t>
            </a:r>
          </a:p>
        </p:txBody>
      </p:sp>
      <p:pic>
        <p:nvPicPr>
          <p:cNvPr id="307" name="스크린샷 2024-10-12 오전 1.00.17.png" descr="스크린샷 2024-10-12 오전 1.00.17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785" y="4425527"/>
            <a:ext cx="16445554" cy="8016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로그인, 회원가입(필수)"/>
          <p:cNvSpPr txBox="1"/>
          <p:nvPr/>
        </p:nvSpPr>
        <p:spPr>
          <a:xfrm>
            <a:off x="17382543" y="7104648"/>
            <a:ext cx="7187184" cy="101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로그인, 회원가입(필수)</a:t>
            </a:r>
          </a:p>
        </p:txBody>
      </p:sp>
      <p:pic>
        <p:nvPicPr>
          <p:cNvPr id="309" name="스크린샷 2024-10-12 오전 12.56.07.png" descr="스크린샷 2024-10-12 오전 12.56.07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73337" y="3035262"/>
            <a:ext cx="10624754" cy="9152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유료서비스…"/>
          <p:cNvSpPr txBox="1"/>
          <p:nvPr/>
        </p:nvSpPr>
        <p:spPr>
          <a:xfrm>
            <a:off x="14371366" y="5679476"/>
            <a:ext cx="7187184" cy="512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55952" indent="-755952">
              <a:buSzPct val="100000"/>
              <a:buBlip>
                <a:blip r:embed="rId6"/>
              </a:buBlip>
            </a:pPr>
            <a:r>
              <a:t>유료서비스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복식부기?</a:t>
            </a:r>
          </a:p>
          <a:p>
            <a:pPr marL="755952" indent="-755952">
              <a:buSzPct val="100000"/>
              <a:buBlip>
                <a:blip r:embed="rId6"/>
              </a:buBlip>
            </a:pPr>
            <a:r>
              <a:t>사용법?</a:t>
            </a:r>
          </a:p>
        </p:txBody>
      </p:sp>
      <p:pic>
        <p:nvPicPr>
          <p:cNvPr id="311" name="스크린샷 2024-10-12 오전 12.56.49.png" descr="스크린샷 2024-10-12 오전 12.56.4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98111" y="2868265"/>
            <a:ext cx="26797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스크린샷 2024-10-12 오전 12.57.16.png" descr="스크린샷 2024-10-12 오전 12.57.16.pn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39288" y="3469970"/>
            <a:ext cx="10747996" cy="7719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스크린샷 2024-10-12 오전 1.07.18.png" descr="스크린샷 2024-10-12 오전 1.07.18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448760" y="2181365"/>
            <a:ext cx="8075886" cy="419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4-10-12 오전 1.07.27.png" descr="스크린샷 2024-10-12 오전 1.07.27.png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440168" y="6907572"/>
            <a:ext cx="6093070" cy="512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0"/>
      <p:bldP build="whole" bldLvl="1" animBg="1" rev="0" advAuto="0" spid="311" grpId="7"/>
      <p:bldP build="whole" bldLvl="1" animBg="1" rev="0" advAuto="0" spid="308" grpId="2"/>
      <p:bldP build="whole" bldLvl="1" animBg="1" rev="0" advAuto="0" spid="312" grpId="8"/>
      <p:bldP build="whole" bldLvl="1" animBg="1" rev="0" advAuto="0" spid="310" grpId="4"/>
      <p:bldP build="whole" bldLvl="1" animBg="1" rev="0" advAuto="0" spid="310" grpId="6"/>
      <p:bldP build="whole" bldLvl="1" animBg="1" rev="0" advAuto="0" spid="307" grpId="1"/>
      <p:bldP build="whole" bldLvl="1" animBg="1" rev="0" advAuto="0" spid="309" grpId="3"/>
      <p:bldP build="whole" bldLvl="1" animBg="1" rev="0" advAuto="0" spid="309" grpId="5"/>
      <p:bldP build="whole" bldLvl="1" animBg="1" rev="0" advAuto="0" spid="313" grpId="9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5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50" strike="noStrike" sz="50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